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2"/>
  </p:notesMasterIdLst>
  <p:handoutMasterIdLst>
    <p:handoutMasterId r:id="rId43"/>
  </p:handoutMasterIdLst>
  <p:sldIdLst>
    <p:sldId id="256" r:id="rId2"/>
    <p:sldId id="262" r:id="rId3"/>
    <p:sldId id="266" r:id="rId4"/>
    <p:sldId id="267" r:id="rId5"/>
    <p:sldId id="306" r:id="rId6"/>
    <p:sldId id="272" r:id="rId7"/>
    <p:sldId id="264" r:id="rId8"/>
    <p:sldId id="324" r:id="rId9"/>
    <p:sldId id="282" r:id="rId10"/>
    <p:sldId id="257" r:id="rId11"/>
    <p:sldId id="305" r:id="rId12"/>
    <p:sldId id="258" r:id="rId13"/>
    <p:sldId id="325" r:id="rId14"/>
    <p:sldId id="281" r:id="rId15"/>
    <p:sldId id="285" r:id="rId16"/>
    <p:sldId id="286" r:id="rId17"/>
    <p:sldId id="303" r:id="rId18"/>
    <p:sldId id="304" r:id="rId19"/>
    <p:sldId id="292" r:id="rId20"/>
    <p:sldId id="293" r:id="rId21"/>
    <p:sldId id="295" r:id="rId22"/>
    <p:sldId id="296" r:id="rId23"/>
    <p:sldId id="297" r:id="rId24"/>
    <p:sldId id="298" r:id="rId25"/>
    <p:sldId id="299" r:id="rId26"/>
    <p:sldId id="300" r:id="rId27"/>
    <p:sldId id="301" r:id="rId28"/>
    <p:sldId id="302" r:id="rId29"/>
    <p:sldId id="307" r:id="rId30"/>
    <p:sldId id="271" r:id="rId31"/>
    <p:sldId id="317" r:id="rId32"/>
    <p:sldId id="320" r:id="rId33"/>
    <p:sldId id="322" r:id="rId34"/>
    <p:sldId id="323" r:id="rId35"/>
    <p:sldId id="318" r:id="rId36"/>
    <p:sldId id="309" r:id="rId37"/>
    <p:sldId id="316" r:id="rId38"/>
    <p:sldId id="261" r:id="rId39"/>
    <p:sldId id="311" r:id="rId40"/>
    <p:sldId id="326" r:id="rId4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A2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86"/>
    <p:restoredTop sz="91446"/>
  </p:normalViewPr>
  <p:slideViewPr>
    <p:cSldViewPr snapToGrid="0" snapToObjects="1">
      <p:cViewPr>
        <p:scale>
          <a:sx n="89" d="100"/>
          <a:sy n="89" d="100"/>
        </p:scale>
        <p:origin x="145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304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DE10F-FFFB-B54C-B604-A1F35192DD00}" type="datetimeFigureOut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1A1925-1549-524A-ABF9-6933E33CE23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0663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9.png>
</file>

<file path=ppt/media/image7.png>
</file>

<file path=ppt/media/image70.png>
</file>

<file path=ppt/media/image71.png>
</file>

<file path=ppt/media/image7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A01AE-FE63-9F4F-8F28-1432474115BD}" type="datetimeFigureOut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FD941D-A402-104B-983E-CA2E1724A00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86085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Think of zooming an image or reducing the bit rate of a mp3 file, that’s what you get.</a:t>
            </a:r>
            <a:endParaRPr kumimoji="1" lang="zh-TW" altLang="en-US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D941D-A402-104B-983E-CA2E1724A003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3066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D941D-A402-104B-983E-CA2E1724A003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9383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D941D-A402-104B-983E-CA2E1724A003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83574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備忘稿版面配置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kumimoji="1" lang="en-US" altLang="zh-TW" sz="1200" b="1" i="1" smtClean="0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1" lang="en-US" altLang="zh-TW" sz="1200" b="1" i="1" smtClean="0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a:rPr kumimoji="1" lang="en-US" altLang="zh-TW" sz="1200" b="1" i="0" smtClean="0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𝐦𝐢𝐧</m:t>
                              </m:r>
                            </m:e>
                            <m:lim>
                              <m:r>
                                <a:rPr kumimoji="1" lang="en-US" altLang="zh-TW" sz="1200" b="1" i="1" smtClean="0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𝑮</m:t>
                              </m:r>
                            </m:lim>
                          </m:limLow>
                        </m:fName>
                        <m:e>
                          <m:func>
                            <m:funcPr>
                              <m:ctrlPr>
                                <a:rPr kumimoji="1" lang="en-US" altLang="zh-TW" sz="1200" b="1" i="1" smtClean="0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limLowPr>
                                <m:e>
                                  <m:r>
                                    <a:rPr kumimoji="1" lang="en-US" altLang="zh-TW" sz="1200" b="1" i="0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𝐦𝐚𝐱</m:t>
                                  </m:r>
                                </m:e>
                                <m:lim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𝑫</m:t>
                                  </m:r>
                                </m:lim>
                              </m:limLow>
                            </m:fName>
                            <m:e>
                              <m:r>
                                <a:rPr kumimoji="1" lang="en-US" altLang="zh-TW" sz="1200" b="1" i="1" smtClean="0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𝑽</m:t>
                              </m:r>
                              <m:d>
                                <m:dPr>
                                  <m:ctrlP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𝑫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𝑮</m:t>
                                  </m:r>
                                </m:e>
                              </m:d>
                              <m:r>
                                <a:rPr kumimoji="1" lang="en-US" altLang="zh-TW" sz="1200" b="1" i="1" smtClean="0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l-GR" altLang="zh-TW" sz="1200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𝜠</m:t>
                                  </m:r>
                                </m:e>
                                <m:sub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𝒙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~</m:t>
                                  </m:r>
                                  <m:sSub>
                                    <m:sSubPr>
                                      <m:ctrlPr>
                                        <a:rPr kumimoji="1" lang="en-US" altLang="zh-TW" sz="1200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TW" sz="1200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kumimoji="1" lang="en-US" altLang="zh-TW" sz="1200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𝒅𝒂𝒕𝒂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kumimoji="1" lang="en-US" altLang="zh-TW" sz="1200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TW" sz="1200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1200" b="1" i="0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𝐥𝐨𝐠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𝑫</m:t>
                                  </m:r>
                                  <m:d>
                                    <m:dPr>
                                      <m:ctrlPr>
                                        <a:rPr kumimoji="1" lang="en-US" altLang="zh-TW" sz="1200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TW" sz="1200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kumimoji="1" lang="en-US" altLang="zh-TW" sz="1200" b="1" i="1" smtClean="0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kumimoji="1" lang="en-US" altLang="zh-TW" sz="1200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l-GR" altLang="zh-TW" sz="1200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𝜠</m:t>
                                  </m:r>
                                </m:e>
                                <m:sub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𝒛</m:t>
                                  </m:r>
                                  <m:r>
                                    <a:rPr kumimoji="1" lang="en-US" altLang="zh-TW" sz="1200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~</m:t>
                                  </m:r>
                                  <m:sSub>
                                    <m:sSubPr>
                                      <m:ctrlPr>
                                        <a:rPr kumimoji="1" lang="en-US" altLang="zh-TW" sz="1200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TW" sz="1200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kumimoji="1" lang="en-US" altLang="zh-TW" sz="1200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𝒛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kumimoji="1" lang="en-US" altLang="zh-TW" sz="1200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TW" sz="1200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1" lang="en-US" altLang="zh-TW" sz="1200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1200" b="1" i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𝐥𝐨𝐠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⁡(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𝟏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−</m:t>
                                  </m:r>
                                  <m:r>
                                    <a:rPr kumimoji="1" lang="en-US" altLang="zh-TW" sz="1200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𝑫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(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𝑮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(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𝒛</m:t>
                                  </m:r>
                                  <m:r>
                                    <a:rPr kumimoji="1" lang="en-US" altLang="zh-TW" sz="1200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)))</m:t>
                                  </m:r>
                                </m:e>
                              </m:d>
                            </m:e>
                          </m:func>
                        </m:e>
                      </m:func>
                    </m:oMath>
                  </m:oMathPara>
                </a14:m>
                <a:endParaRPr kumimoji="1" lang="zh-TW" altLang="en-US" sz="1200" b="1" dirty="0">
                  <a:solidFill>
                    <a:srgbClr val="C00000"/>
                  </a:solidFill>
                </a:endParaRPr>
              </a:p>
              <a:p>
                <a:endParaRPr kumimoji="1" lang="zh-TW" altLang="en-US" dirty="0"/>
              </a:p>
            </p:txBody>
          </p:sp>
        </mc:Choice>
        <mc:Fallback xmlns="">
          <p:sp>
            <p:nvSpPr>
              <p:cNvPr id="3" name="備忘稿版面配置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TW" sz="1200" b="1" i="0" smtClean="0">
                    <a:solidFill>
                      <a:srgbClr val="C00000"/>
                    </a:solidFill>
                    <a:latin typeface="Cambria Math" charset="0"/>
                  </a:rPr>
                  <a:t>(𝐦𝐢𝐧)┬𝑮</a:t>
                </a:r>
                <a:r>
                  <a:rPr kumimoji="1" lang="en-US" altLang="zh-TW" sz="1200" b="1" i="0" smtClean="0">
                    <a:solidFill>
                      <a:srgbClr val="C00000"/>
                    </a:solidFill>
                    <a:latin typeface="Cambria Math" charset="0"/>
                  </a:rPr>
                  <a:t>⁡(</a:t>
                </a:r>
                <a:r>
                  <a:rPr kumimoji="1" lang="en-US" altLang="zh-TW" sz="1200" b="1" i="0" smtClean="0">
                    <a:solidFill>
                      <a:srgbClr val="C00000"/>
                    </a:solidFill>
                    <a:latin typeface="Cambria Math" charset="0"/>
                  </a:rPr>
                  <a:t>𝐦𝐚𝐱)┬𝑫⁡〖𝑽(𝑫,𝑮)=</a:t>
                </a:r>
                <a:r>
                  <a:rPr kumimoji="1" lang="el-GR" altLang="zh-TW" sz="1200" b="1" i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𝜠</a:t>
                </a:r>
                <a:r>
                  <a:rPr kumimoji="1" lang="en-US" altLang="zh-TW" sz="1200" b="1" i="0" smtClean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_(𝒙~𝒑_𝒅𝒂𝒕𝒂 (𝒙) ) [𝐥𝐨𝐠𝑫(𝒙)]+</a:t>
                </a:r>
                <a:r>
                  <a:rPr kumimoji="1" lang="el-GR" altLang="zh-TW" sz="1200" b="1" i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𝜠</a:t>
                </a:r>
                <a:r>
                  <a:rPr kumimoji="1" lang="en-US" altLang="zh-TW" sz="1200" b="1" i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_(</a:t>
                </a:r>
                <a:r>
                  <a:rPr kumimoji="1" lang="en-US" altLang="zh-TW" sz="1200" b="1" i="0" smtClean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𝒛</a:t>
                </a:r>
                <a:r>
                  <a:rPr kumimoji="1" lang="en-US" altLang="zh-TW" sz="1200" b="1" i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~𝒑_</a:t>
                </a:r>
                <a:r>
                  <a:rPr kumimoji="1" lang="en-US" altLang="zh-TW" sz="1200" b="1" i="0" smtClean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𝒛</a:t>
                </a:r>
                <a:r>
                  <a:rPr kumimoji="1" lang="en-US" altLang="zh-TW" sz="1200" b="1" i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 (</a:t>
                </a:r>
                <a:r>
                  <a:rPr kumimoji="1" lang="en-US" altLang="zh-TW" sz="1200" b="1" i="0" smtClean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𝒛) </a:t>
                </a:r>
                <a:r>
                  <a:rPr kumimoji="1" lang="en-US" altLang="zh-TW" sz="1200" b="1" i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) [𝐥𝐨𝐠</a:t>
                </a:r>
                <a:r>
                  <a:rPr kumimoji="1" lang="en-US" altLang="zh-TW" sz="1200" b="1" i="0" smtClean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⁡(𝟏−</a:t>
                </a:r>
                <a:r>
                  <a:rPr kumimoji="1" lang="en-US" altLang="zh-TW" sz="1200" b="1" i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𝑫</a:t>
                </a:r>
                <a:r>
                  <a:rPr kumimoji="1" lang="en-US" altLang="zh-TW" sz="1200" b="1" i="0" smtClean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(𝑮(𝒛)))]〗 </a:t>
                </a:r>
                <a:endParaRPr kumimoji="1" lang="zh-TW" altLang="en-US" sz="1200" b="1" dirty="0">
                  <a:solidFill>
                    <a:srgbClr val="C00000"/>
                  </a:solidFill>
                </a:endParaRPr>
              </a:p>
              <a:p>
                <a:endParaRPr kumimoji="1" lang="zh-TW" altLang="en-US" dirty="0"/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D941D-A402-104B-983E-CA2E1724A003}" type="slidenum">
              <a:rPr kumimoji="1" lang="zh-TW" altLang="en-US" smtClean="0"/>
              <a:t>30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129955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D941D-A402-104B-983E-CA2E1724A003}" type="slidenum">
              <a:rPr kumimoji="1" lang="zh-TW" altLang="en-US" smtClean="0"/>
              <a:t>38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65446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F2F39-273D-BC4B-84B0-6B3BB6665736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25644-C558-F34C-9897-97A5DAB82CAF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8E82-6D02-D248-A699-39CE78DEF135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943897"/>
          </a:xfrm>
          <a:solidFill>
            <a:schemeClr val="tx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>
            <a:lvl1pPr algn="ctr">
              <a:defRPr sz="48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65328"/>
            <a:ext cx="10515600" cy="5011635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Helvetica" charset="0"/>
                <a:ea typeface="Helvetica" charset="0"/>
                <a:cs typeface="Helvetica" charset="0"/>
              </a:defRPr>
            </a:lvl1pPr>
            <a:lvl2pPr>
              <a:lnSpc>
                <a:spcPct val="100000"/>
              </a:lnSpc>
              <a:defRPr>
                <a:latin typeface="Helvetica" charset="0"/>
                <a:ea typeface="Helvetica" charset="0"/>
                <a:cs typeface="Helvetica" charset="0"/>
              </a:defRPr>
            </a:lvl2pPr>
            <a:lvl3pPr>
              <a:lnSpc>
                <a:spcPct val="100000"/>
              </a:lnSpc>
              <a:defRPr>
                <a:latin typeface="Helvetica" charset="0"/>
                <a:ea typeface="Helvetica" charset="0"/>
                <a:cs typeface="Helvetica" charset="0"/>
              </a:defRPr>
            </a:lvl3pPr>
            <a:lvl4pPr>
              <a:lnSpc>
                <a:spcPct val="100000"/>
              </a:lnSpc>
              <a:defRPr>
                <a:latin typeface="Helvetica" charset="0"/>
                <a:ea typeface="Helvetica" charset="0"/>
                <a:cs typeface="Helvetica" charset="0"/>
              </a:defRPr>
            </a:lvl4pPr>
            <a:lvl5pPr>
              <a:lnSpc>
                <a:spcPct val="100000"/>
              </a:lnSpc>
              <a:defRPr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E0158-C296-4442-8402-B0627990DC64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577781"/>
            <a:ext cx="12192000" cy="280219"/>
          </a:xfrm>
          <a:solidFill>
            <a:schemeClr val="tx2">
              <a:lumMod val="75000"/>
            </a:schemeClr>
          </a:solidFill>
        </p:spPr>
        <p:txBody>
          <a:bodyPr/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fld id="{B4177C47-EAE9-984B-B7B8-FEFDD97A8E93}" type="slidenum">
              <a:rPr kumimoji="1" lang="zh-TW" altLang="en-US" smtClean="0"/>
              <a:pPr/>
              <a:t>‹#›</a:t>
            </a:fld>
            <a:endParaRPr kumimoji="1" lang="zh-TW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2834-6D47-C04F-86C8-A349DCE862F1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A577E-068D-9843-9CC9-64807868DDC1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69759-6D47-654B-B98E-F14B7CB4E160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3703-E9A9-AE4D-8F51-5E1E105C8943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31CF-A935-3F4D-9CE4-AE6C7942990E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25179-3C46-C447-AA5F-43FA9B17183D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EF7F-B78D-EE49-BE24-56E337FA7C97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E063A-8E71-5A43-87F9-38C3B3B94515}" type="datetime1">
              <a:rPr kumimoji="1" lang="zh-TW" altLang="en-US" smtClean="0"/>
              <a:t>2018/4/27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77C47-EAE9-984B-B7B8-FEFDD97A8E9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13802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image" Target="../media/image25.png"/><Relationship Id="rId10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5.png"/><Relationship Id="rId1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image" Target="../media/image25.png"/><Relationship Id="rId9" Type="http://schemas.openxmlformats.org/officeDocument/2006/relationships/image" Target="../media/image33.png"/><Relationship Id="rId10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image" Target="../media/image41.png"/><Relationship Id="rId7" Type="http://schemas.openxmlformats.org/officeDocument/2006/relationships/image" Target="../media/image42.png"/><Relationship Id="rId8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5" Type="http://schemas.openxmlformats.org/officeDocument/2006/relationships/image" Target="../media/image51.png"/><Relationship Id="rId6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4" Type="http://schemas.openxmlformats.org/officeDocument/2006/relationships/image" Target="../media/image55.png"/><Relationship Id="rId5" Type="http://schemas.openxmlformats.org/officeDocument/2006/relationships/image" Target="../media/image56.png"/><Relationship Id="rId6" Type="http://schemas.openxmlformats.org/officeDocument/2006/relationships/image" Target="../media/image57.png"/><Relationship Id="rId7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4" Type="http://schemas.openxmlformats.org/officeDocument/2006/relationships/image" Target="../media/image61.png"/><Relationship Id="rId5" Type="http://schemas.openxmlformats.org/officeDocument/2006/relationships/image" Target="../media/image62.png"/><Relationship Id="rId6" Type="http://schemas.openxmlformats.org/officeDocument/2006/relationships/image" Target="../media/image25.png"/><Relationship Id="rId7" Type="http://schemas.openxmlformats.org/officeDocument/2006/relationships/image" Target="../media/image63.png"/><Relationship Id="rId8" Type="http://schemas.openxmlformats.org/officeDocument/2006/relationships/image" Target="../media/image64.png"/><Relationship Id="rId9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png"/><Relationship Id="rId3" Type="http://schemas.openxmlformats.org/officeDocument/2006/relationships/image" Target="../media/image6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NUek8ioAJk&amp;list=PLJV_el3uVTsPy9oCRY30oBPNLCo89yu49&amp;index=26" TargetMode="External"/><Relationship Id="rId4" Type="http://schemas.openxmlformats.org/officeDocument/2006/relationships/hyperlink" Target="https://www.youtube.com/watch?v=8zomhgKrsmQ&amp;list=PLJV_el3uVTsPy9oCRY30oBPNLCo89yu49&amp;index=27" TargetMode="External"/><Relationship Id="rId5" Type="http://schemas.openxmlformats.org/officeDocument/2006/relationships/hyperlink" Target="https://jaan.io/what-is-variational-autoencoder-vae-tutorial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5WoItGTWV54&amp;t=4165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keras.io/building-autoencoders-in-keras.html" TargetMode="External"/><Relationship Id="rId3" Type="http://schemas.openxmlformats.org/officeDocument/2006/relationships/hyperlink" Target="https://github.com/timsainb/Tensorflow-MultiGPU-VAE-GAN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976283"/>
            <a:ext cx="12192000" cy="1784556"/>
          </a:xfrm>
          <a:solidFill>
            <a:schemeClr val="tx2">
              <a:lumMod val="75000"/>
            </a:schemeClr>
          </a:solidFill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Generative Models</a:t>
            </a:r>
            <a:endParaRPr kumimoji="1" lang="zh-TW" altLang="en-US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787324" y="3985784"/>
            <a:ext cx="4404676" cy="1655762"/>
          </a:xfrm>
        </p:spPr>
        <p:txBody>
          <a:bodyPr/>
          <a:lstStyle/>
          <a:p>
            <a:r>
              <a:rPr kumimoji="1" lang="en-US" altLang="zh-TW" dirty="0" smtClean="0">
                <a:latin typeface="Helvetica" charset="0"/>
                <a:ea typeface="Helvetica" charset="0"/>
                <a:cs typeface="Helvetica" charset="0"/>
              </a:rPr>
              <a:t>Yu-Wen Chen</a:t>
            </a:r>
          </a:p>
          <a:p>
            <a:r>
              <a:rPr kumimoji="1" lang="en-US" altLang="zh-TW" dirty="0" smtClean="0">
                <a:latin typeface="Helvetica" charset="0"/>
                <a:ea typeface="Helvetica" charset="0"/>
                <a:cs typeface="Helvetica" charset="0"/>
              </a:rPr>
              <a:t>2018 / 04</a:t>
            </a:r>
            <a:endParaRPr kumimoji="1" lang="zh-TW" alt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264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PixelRNN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Generate image pixels starting from corner</a:t>
            </a:r>
          </a:p>
          <a:p>
            <a:r>
              <a:rPr kumimoji="1" lang="en-US" altLang="zh-TW" dirty="0" smtClean="0"/>
              <a:t>Use LSTM to model dependency of previous pixels</a:t>
            </a:r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10</a:t>
            </a:fld>
            <a:endParaRPr kumimoji="1" lang="zh-TW" altLang="en-US"/>
          </a:p>
        </p:txBody>
      </p:sp>
      <p:pic>
        <p:nvPicPr>
          <p:cNvPr id="28" name="圖片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54"/>
          <a:stretch/>
        </p:blipFill>
        <p:spPr>
          <a:xfrm>
            <a:off x="2527551" y="2378935"/>
            <a:ext cx="5012043" cy="3798028"/>
          </a:xfrm>
          <a:prstGeom prst="rect">
            <a:avLst/>
          </a:prstGeom>
        </p:spPr>
      </p:pic>
      <p:sp>
        <p:nvSpPr>
          <p:cNvPr id="29" name="文字方塊 28"/>
          <p:cNvSpPr txBox="1"/>
          <p:nvPr/>
        </p:nvSpPr>
        <p:spPr>
          <a:xfrm>
            <a:off x="7571181" y="4796586"/>
            <a:ext cx="2453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 smtClean="0">
                <a:latin typeface="Helvetica" charset="0"/>
                <a:ea typeface="Helvetica" charset="0"/>
                <a:cs typeface="Helvetica" charset="0"/>
              </a:rPr>
              <a:t>Training data</a:t>
            </a:r>
            <a:endParaRPr kumimoji="1" lang="zh-TW" alt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7571181" y="2806570"/>
            <a:ext cx="3315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 smtClean="0">
                <a:latin typeface="Helvetica" charset="0"/>
                <a:ea typeface="Helvetica" charset="0"/>
                <a:cs typeface="Helvetica" charset="0"/>
              </a:rPr>
              <a:t>Generated sample</a:t>
            </a:r>
            <a:endParaRPr kumimoji="1" lang="zh-TW" alt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433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PixelRNN</a:t>
            </a:r>
            <a:r>
              <a:rPr kumimoji="1" lang="en-US" altLang="zh-TW" dirty="0" smtClean="0"/>
              <a:t> (Cont.)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Discretize each </a:t>
            </a:r>
            <a:r>
              <a:rPr lang="en-US" altLang="zh-TW" dirty="0" smtClean="0"/>
              <a:t>pixel </a:t>
            </a:r>
            <a:r>
              <a:rPr kumimoji="1" lang="en-US" altLang="zh-TW" dirty="0" smtClean="0"/>
              <a:t>to </a:t>
            </a:r>
            <a:r>
              <a:rPr kumimoji="1" lang="en-US" altLang="zh-TW" dirty="0"/>
              <a:t>256 possible </a:t>
            </a:r>
            <a:r>
              <a:rPr kumimoji="1" lang="en-US" altLang="zh-TW" dirty="0" smtClean="0"/>
              <a:t>values to improve performance</a:t>
            </a:r>
          </a:p>
          <a:p>
            <a:endParaRPr kumimoji="1" lang="en-US" altLang="zh-TW" dirty="0" smtClean="0"/>
          </a:p>
          <a:p>
            <a:r>
              <a:rPr kumimoji="1" lang="en-US" altLang="zh-TW" dirty="0" smtClean="0"/>
              <a:t>Drawback: </a:t>
            </a:r>
            <a:r>
              <a:rPr kumimoji="1" lang="en-US" altLang="zh-TW" dirty="0"/>
              <a:t> </a:t>
            </a:r>
            <a:endParaRPr kumimoji="1" lang="en-US" altLang="zh-TW" dirty="0" smtClean="0"/>
          </a:p>
          <a:p>
            <a:pPr lvl="1"/>
            <a:r>
              <a:rPr kumimoji="1" lang="en-US" altLang="zh-TW" sz="2800" dirty="0"/>
              <a:t>S</a:t>
            </a:r>
            <a:r>
              <a:rPr kumimoji="1" lang="en-US" altLang="zh-TW" sz="2800" dirty="0" smtClean="0"/>
              <a:t>equential </a:t>
            </a:r>
            <a:r>
              <a:rPr kumimoji="1" lang="en-US" altLang="zh-TW" sz="2800" dirty="0"/>
              <a:t>generation </a:t>
            </a:r>
            <a:r>
              <a:rPr kumimoji="1" lang="en-US" altLang="zh-TW" sz="2800" dirty="0" smtClean="0"/>
              <a:t>is slow</a:t>
            </a:r>
          </a:p>
          <a:p>
            <a:pPr lvl="1"/>
            <a:r>
              <a:rPr kumimoji="1" lang="en-US" altLang="zh-TW" sz="2800" dirty="0" smtClean="0"/>
              <a:t>Training RNN is slow</a:t>
            </a:r>
          </a:p>
          <a:p>
            <a:endParaRPr kumimoji="1"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11</a:t>
            </a:fld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4765426" y="4773337"/>
            <a:ext cx="5134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dirty="0" smtClean="0">
                <a:latin typeface="Helvetica" charset="0"/>
                <a:ea typeface="Helvetica" charset="0"/>
                <a:cs typeface="Helvetica" charset="0"/>
              </a:rPr>
              <a:t>Use CNN instead </a:t>
            </a:r>
            <a:r>
              <a:rPr kumimoji="1" lang="en-US" altLang="zh-TW" sz="2800" dirty="0" smtClean="0">
                <a:latin typeface="Helvetica" charset="0"/>
                <a:ea typeface="Helvetica" charset="0"/>
                <a:cs typeface="Helvetica" charset="0"/>
                <a:sym typeface="Wingdings"/>
              </a:rPr>
              <a:t> </a:t>
            </a:r>
            <a:r>
              <a:rPr kumimoji="1" lang="en-US" altLang="zh-TW" sz="2800" dirty="0" err="1" smtClean="0">
                <a:latin typeface="Helvetica" charset="0"/>
                <a:ea typeface="Helvetica" charset="0"/>
                <a:cs typeface="Helvetica" charset="0"/>
                <a:sym typeface="Wingdings"/>
              </a:rPr>
              <a:t>PixelCNN</a:t>
            </a:r>
            <a:endParaRPr kumimoji="1" lang="zh-TW" altLang="en-US" sz="28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7" name="直線箭頭接點 6"/>
          <p:cNvCxnSpPr/>
          <p:nvPr/>
        </p:nvCxnSpPr>
        <p:spPr>
          <a:xfrm flipH="1" flipV="1">
            <a:off x="3515749" y="4261224"/>
            <a:ext cx="1139483" cy="773723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876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PixelCNN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44062" y="1179396"/>
            <a:ext cx="10749224" cy="501163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 smtClean="0"/>
              <a:t>Use </a:t>
            </a:r>
            <a:r>
              <a:rPr lang="en-US" altLang="zh-TW" dirty="0"/>
              <a:t>standard convolutional layers to capture a bounded receptive field and compute features for all pixel positions at </a:t>
            </a:r>
            <a:r>
              <a:rPr lang="en-US" altLang="zh-TW" dirty="0" smtClean="0"/>
              <a:t>once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12</a:t>
            </a:fld>
            <a:endParaRPr kumimoji="1"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973"/>
          <a:stretch/>
        </p:blipFill>
        <p:spPr>
          <a:xfrm>
            <a:off x="4631406" y="2435525"/>
            <a:ext cx="2787808" cy="375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9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PixelCNN</a:t>
            </a:r>
            <a:r>
              <a:rPr kumimoji="1" lang="en-US" altLang="zh-TW" dirty="0" smtClean="0"/>
              <a:t> (Cont.)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44062" y="1179396"/>
            <a:ext cx="10553281" cy="501163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TW" b="1" dirty="0" smtClean="0">
                <a:solidFill>
                  <a:srgbClr val="C00000"/>
                </a:solidFill>
              </a:rPr>
              <a:t>Training </a:t>
            </a:r>
            <a:r>
              <a:rPr lang="en-US" altLang="zh-TW" b="1" dirty="0">
                <a:solidFill>
                  <a:srgbClr val="C00000"/>
                </a:solidFill>
              </a:rPr>
              <a:t>is faster than </a:t>
            </a:r>
            <a:r>
              <a:rPr lang="en-US" altLang="zh-TW" b="1" dirty="0" err="1">
                <a:solidFill>
                  <a:srgbClr val="C00000"/>
                </a:solidFill>
              </a:rPr>
              <a:t>PixelRNN</a:t>
            </a:r>
            <a:r>
              <a:rPr lang="en-US" altLang="zh-TW" b="1" dirty="0">
                <a:solidFill>
                  <a:srgbClr val="C00000"/>
                </a:solidFill>
              </a:rPr>
              <a:t> </a:t>
            </a:r>
            <a:endParaRPr lang="en-US" altLang="zh-TW" b="1" dirty="0" smtClean="0">
              <a:solidFill>
                <a:srgbClr val="C00000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altLang="zh-TW" dirty="0"/>
              <a:t>C</a:t>
            </a:r>
            <a:r>
              <a:rPr lang="en-US" altLang="zh-TW" dirty="0" smtClean="0"/>
              <a:t>an </a:t>
            </a:r>
            <a:r>
              <a:rPr lang="en-US" altLang="zh-TW" dirty="0"/>
              <a:t>parallelize convolutions since context region values known from training </a:t>
            </a:r>
            <a:r>
              <a:rPr lang="en-US" altLang="zh-TW" dirty="0" smtClean="0"/>
              <a:t>images</a:t>
            </a:r>
          </a:p>
          <a:p>
            <a:pPr>
              <a:lnSpc>
                <a:spcPct val="120000"/>
              </a:lnSpc>
            </a:pPr>
            <a:r>
              <a:rPr lang="en-US" altLang="zh-TW" b="1" dirty="0">
                <a:solidFill>
                  <a:srgbClr val="C00000"/>
                </a:solidFill>
              </a:rPr>
              <a:t>Generation </a:t>
            </a:r>
            <a:r>
              <a:rPr lang="en-US" altLang="zh-TW" b="1" dirty="0" smtClean="0">
                <a:solidFill>
                  <a:srgbClr val="C00000"/>
                </a:solidFill>
              </a:rPr>
              <a:t>still slow </a:t>
            </a:r>
            <a:r>
              <a:rPr lang="en-US" altLang="zh-TW" dirty="0" smtClean="0"/>
              <a:t>because it must </a:t>
            </a:r>
            <a:r>
              <a:rPr lang="en-US" altLang="zh-TW" dirty="0"/>
              <a:t>still proceed sequentially </a:t>
            </a:r>
            <a:endParaRPr lang="en-US" altLang="zh-TW" dirty="0" smtClean="0"/>
          </a:p>
          <a:p>
            <a:pPr>
              <a:lnSpc>
                <a:spcPct val="120000"/>
              </a:lnSpc>
            </a:pPr>
            <a:r>
              <a:rPr lang="en-US" altLang="zh-TW" dirty="0"/>
              <a:t>P</a:t>
            </a:r>
            <a:r>
              <a:rPr lang="en-US" altLang="zh-TW" dirty="0" smtClean="0"/>
              <a:t>erform </a:t>
            </a:r>
            <a:r>
              <a:rPr lang="en-US" altLang="zh-TW" b="1" dirty="0" smtClean="0">
                <a:solidFill>
                  <a:srgbClr val="C00000"/>
                </a:solidFill>
              </a:rPr>
              <a:t>worse</a:t>
            </a:r>
            <a:r>
              <a:rPr lang="en-US" altLang="zh-TW" dirty="0" smtClean="0"/>
              <a:t> than </a:t>
            </a:r>
            <a:r>
              <a:rPr lang="en-US" altLang="zh-TW" dirty="0" err="1" smtClean="0"/>
              <a:t>PixelRNN</a:t>
            </a:r>
            <a:r>
              <a:rPr lang="en-US" altLang="zh-TW" dirty="0" smtClean="0"/>
              <a:t>:</a:t>
            </a:r>
          </a:p>
          <a:p>
            <a:pPr lvl="1">
              <a:lnSpc>
                <a:spcPct val="120000"/>
              </a:lnSpc>
            </a:pPr>
            <a:r>
              <a:rPr lang="en-US" altLang="zh-TW" dirty="0"/>
              <a:t>The convolutional layers are unable to completely process the receptive fields thus leading to a slight miscalculation of pixel values.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223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Experiment Results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14</a:t>
            </a:fld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47" y="1165328"/>
            <a:ext cx="9345125" cy="483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5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 Results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Diagonal </a:t>
            </a:r>
            <a:r>
              <a:rPr kumimoji="1" lang="en-US" altLang="zh-TW" dirty="0" err="1" smtClean="0"/>
              <a:t>BiLSTM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15</a:t>
            </a:fld>
            <a:endParaRPr kumimoji="1" lang="zh-TW" altLang="en-US" dirty="0"/>
          </a:p>
        </p:txBody>
      </p:sp>
      <p:grpSp>
        <p:nvGrpSpPr>
          <p:cNvPr id="9" name="群組 8"/>
          <p:cNvGrpSpPr/>
          <p:nvPr/>
        </p:nvGrpSpPr>
        <p:grpSpPr>
          <a:xfrm>
            <a:off x="1920432" y="1696540"/>
            <a:ext cx="8351136" cy="4495725"/>
            <a:chOff x="2396581" y="2097358"/>
            <a:chExt cx="7398838" cy="3763512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6581" y="2097358"/>
              <a:ext cx="7398838" cy="3338606"/>
            </a:xfrm>
            <a:prstGeom prst="rect">
              <a:avLst/>
            </a:prstGeom>
          </p:spPr>
        </p:pic>
        <p:sp>
          <p:nvSpPr>
            <p:cNvPr id="6" name="文字方塊 5"/>
            <p:cNvSpPr txBox="1"/>
            <p:nvPr/>
          </p:nvSpPr>
          <p:spPr>
            <a:xfrm>
              <a:off x="3418943" y="5474396"/>
              <a:ext cx="2677057" cy="386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400"/>
                <a:t>32x32 CIFAR-10</a:t>
              </a:r>
              <a:endParaRPr kumimoji="1" lang="zh-TW" altLang="en-US" sz="2400" dirty="0"/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6946943" y="5467991"/>
              <a:ext cx="2584835" cy="386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400"/>
                <a:t>32x32 ImageNet</a:t>
              </a:r>
              <a:endParaRPr kumimoji="1" lang="zh-TW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8804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Summary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en-US" altLang="zh-TW" dirty="0" smtClean="0"/>
                  <a:t>Pros:</a:t>
                </a:r>
              </a:p>
              <a:p>
                <a:pPr lvl="1"/>
                <a:r>
                  <a:rPr kumimoji="1" lang="en-US" altLang="zh-TW" dirty="0" smtClean="0"/>
                  <a:t>Can explicitly compute likelihood </a:t>
                </a:r>
                <a14:m>
                  <m:oMath xmlns:m="http://schemas.openxmlformats.org/officeDocument/2006/math">
                    <m:r>
                      <a:rPr kumimoji="1" lang="en-US" altLang="zh-TW" i="1">
                        <a:latin typeface="Cambria Math" charset="0"/>
                      </a:rPr>
                      <m:t>𝑝</m:t>
                    </m:r>
                    <m:d>
                      <m:d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</m:d>
                  </m:oMath>
                </a14:m>
                <a:endParaRPr kumimoji="1" lang="en-US" altLang="zh-TW" dirty="0" smtClean="0"/>
              </a:p>
              <a:p>
                <a:pPr lvl="1"/>
                <a:r>
                  <a:rPr kumimoji="1" lang="en-US" altLang="zh-TW" b="1" dirty="0" smtClean="0">
                    <a:solidFill>
                      <a:srgbClr val="C00000"/>
                    </a:solidFill>
                  </a:rPr>
                  <a:t>Explicit likelihood of training data gives good evaluation metric</a:t>
                </a:r>
              </a:p>
              <a:p>
                <a:r>
                  <a:rPr kumimoji="1" lang="en-US" altLang="zh-TW" dirty="0"/>
                  <a:t>Cons</a:t>
                </a:r>
                <a:r>
                  <a:rPr kumimoji="1" lang="en-US" altLang="zh-TW" dirty="0" smtClean="0"/>
                  <a:t>:</a:t>
                </a:r>
                <a:endParaRPr kumimoji="1" lang="en-US" altLang="zh-TW" dirty="0"/>
              </a:p>
              <a:p>
                <a:pPr lvl="1"/>
                <a:r>
                  <a:rPr kumimoji="1" lang="en-US" altLang="zh-TW" dirty="0" smtClean="0"/>
                  <a:t>Sequential </a:t>
                </a:r>
                <a:r>
                  <a:rPr kumimoji="1" lang="en-US" altLang="zh-TW" dirty="0"/>
                  <a:t>generation is </a:t>
                </a:r>
                <a:r>
                  <a:rPr kumimoji="1" lang="en-US" altLang="zh-TW" b="1" dirty="0" smtClean="0">
                    <a:solidFill>
                      <a:srgbClr val="C00000"/>
                    </a:solidFill>
                  </a:rPr>
                  <a:t>slow</a:t>
                </a:r>
                <a:r>
                  <a:rPr kumimoji="1" lang="en-US" altLang="zh-TW" dirty="0" smtClean="0"/>
                  <a:t>	</a:t>
                </a:r>
              </a:p>
              <a:p>
                <a:pPr lvl="1"/>
                <a:r>
                  <a:rPr kumimoji="1" lang="en-US" altLang="zh-TW" b="1" dirty="0">
                    <a:solidFill>
                      <a:srgbClr val="C00000"/>
                    </a:solidFill>
                  </a:rPr>
                  <a:t>Doesn’t closely reflect the “true” generating </a:t>
                </a:r>
                <a:r>
                  <a:rPr kumimoji="1" lang="en-US" altLang="zh-TW" b="1" dirty="0" smtClean="0">
                    <a:solidFill>
                      <a:srgbClr val="C00000"/>
                    </a:solidFill>
                  </a:rPr>
                  <a:t>process</a:t>
                </a:r>
              </a:p>
              <a:p>
                <a:pPr lvl="1"/>
                <a:r>
                  <a:rPr kumimoji="1" lang="en-US" altLang="zh-TW" b="1" dirty="0" smtClean="0">
                    <a:solidFill>
                      <a:srgbClr val="C00000"/>
                    </a:solidFill>
                  </a:rPr>
                  <a:t>Tend </a:t>
                </a:r>
                <a:r>
                  <a:rPr kumimoji="1" lang="en-US" altLang="zh-TW" b="1" dirty="0">
                    <a:solidFill>
                      <a:srgbClr val="C00000"/>
                    </a:solidFill>
                  </a:rPr>
                  <a:t>to emphasize details over global </a:t>
                </a:r>
                <a:r>
                  <a:rPr kumimoji="1" lang="en-US" altLang="zh-TW" b="1" dirty="0" smtClean="0">
                    <a:solidFill>
                      <a:srgbClr val="C00000"/>
                    </a:solidFill>
                  </a:rPr>
                  <a:t>data</a:t>
                </a:r>
              </a:p>
              <a:p>
                <a:endParaRPr kumimoji="1" lang="en-US" altLang="zh-TW" dirty="0" smtClean="0"/>
              </a:p>
              <a:p>
                <a:r>
                  <a:rPr lang="en-US" altLang="zh-TW" dirty="0" err="1" smtClean="0"/>
                  <a:t>PixelCNN</a:t>
                </a:r>
                <a:r>
                  <a:rPr lang="en-US" altLang="zh-TW" dirty="0"/>
                  <a:t>++ </a:t>
                </a:r>
                <a:r>
                  <a:rPr lang="en-US" altLang="zh-TW" sz="2400" dirty="0" smtClean="0">
                    <a:solidFill>
                      <a:schemeClr val="bg2">
                        <a:lumMod val="50000"/>
                      </a:schemeClr>
                    </a:solidFill>
                  </a:rPr>
                  <a:t> Tim </a:t>
                </a:r>
                <a:r>
                  <a:rPr lang="en-US" altLang="zh-TW" sz="2400" dirty="0" err="1" smtClean="0">
                    <a:solidFill>
                      <a:schemeClr val="bg2">
                        <a:lumMod val="50000"/>
                      </a:schemeClr>
                    </a:solidFill>
                  </a:rPr>
                  <a:t>Salimans</a:t>
                </a:r>
                <a:r>
                  <a:rPr lang="en-US" altLang="zh-TW" sz="2400" dirty="0" smtClean="0">
                    <a:solidFill>
                      <a:schemeClr val="bg2">
                        <a:lumMod val="50000"/>
                      </a:schemeClr>
                    </a:solidFill>
                  </a:rPr>
                  <a:t> et al. (2017) </a:t>
                </a:r>
                <a:endParaRPr lang="en-US" altLang="zh-TW" sz="2400" dirty="0">
                  <a:solidFill>
                    <a:schemeClr val="bg2">
                      <a:lumMod val="50000"/>
                    </a:schemeClr>
                  </a:solidFill>
                </a:endParaRPr>
              </a:p>
              <a:p>
                <a:r>
                  <a:rPr kumimoji="1" lang="en-US" altLang="zh-TW" dirty="0" err="1" smtClean="0"/>
                  <a:t>Wavenet</a:t>
                </a:r>
                <a:r>
                  <a:rPr kumimoji="1" lang="en-US" altLang="zh-TW" dirty="0" smtClean="0"/>
                  <a:t>  </a:t>
                </a:r>
                <a:r>
                  <a:rPr lang="en-US" altLang="zh-TW" sz="2400" dirty="0" smtClean="0">
                    <a:solidFill>
                      <a:schemeClr val="bg2">
                        <a:lumMod val="50000"/>
                      </a:schemeClr>
                    </a:solidFill>
                  </a:rPr>
                  <a:t>Aaron </a:t>
                </a:r>
                <a:r>
                  <a:rPr lang="en-US" altLang="zh-TW" sz="2400" dirty="0">
                    <a:solidFill>
                      <a:schemeClr val="bg2">
                        <a:lumMod val="50000"/>
                      </a:schemeClr>
                    </a:solidFill>
                  </a:rPr>
                  <a:t>van den </a:t>
                </a:r>
                <a:r>
                  <a:rPr lang="en-US" altLang="zh-TW" sz="2400" dirty="0" smtClean="0">
                    <a:solidFill>
                      <a:schemeClr val="bg2">
                        <a:lumMod val="50000"/>
                      </a:schemeClr>
                    </a:solidFill>
                  </a:rPr>
                  <a:t>Oord et al. (2016)</a:t>
                </a:r>
                <a:endParaRPr kumimoji="1" lang="zh-TW" altLang="en-US" sz="2400" dirty="0">
                  <a:solidFill>
                    <a:schemeClr val="bg2">
                      <a:lumMod val="50000"/>
                    </a:schemeClr>
                  </a:solidFill>
                </a:endParaRPr>
              </a:p>
              <a:p>
                <a:endParaRPr kumimoji="1" lang="en-US" altLang="zh-TW" dirty="0"/>
              </a:p>
              <a:p>
                <a:endParaRPr kumimoji="1" lang="en-US" altLang="zh-TW" dirty="0" smtClean="0"/>
              </a:p>
              <a:p>
                <a:endParaRPr kumimoji="1"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1217" b="-73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16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15877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3444240"/>
            <a:ext cx="12192000" cy="1362076"/>
          </a:xfrm>
          <a:solidFill>
            <a:schemeClr val="tx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kumimoji="1" lang="en-US" altLang="zh-TW" sz="44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kumimoji="1" lang="en-US" altLang="zh-TW" sz="48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Variational</a:t>
            </a:r>
            <a:r>
              <a:rPr kumimoji="1" lang="en-US" altLang="zh-TW" sz="4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kumimoji="1" lang="en-US" altLang="zh-TW" sz="4800" b="1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Autoencoder</a:t>
            </a:r>
            <a:r>
              <a:rPr kumimoji="1" lang="en-US" altLang="zh-TW" sz="48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kumimoji="1" lang="en-US" altLang="zh-TW" sz="4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(</a:t>
            </a:r>
            <a:r>
              <a:rPr kumimoji="1" lang="en-US" altLang="zh-TW" sz="48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VAE)</a:t>
            </a:r>
            <a:endParaRPr kumimoji="1" lang="zh-TW" altLang="en-US" sz="48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2160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Autoencoder</a:t>
            </a:r>
            <a:r>
              <a:rPr kumimoji="1" lang="en-US" altLang="zh-TW" dirty="0" smtClean="0"/>
              <a:t> 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18</a:t>
            </a:fld>
            <a:endParaRPr kumimoji="1" lang="zh-TW" altLang="en-US" dirty="0"/>
          </a:p>
        </p:txBody>
      </p:sp>
      <p:pic>
        <p:nvPicPr>
          <p:cNvPr id="36" name="圖片 3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61" r="39737" b="15549"/>
          <a:stretch/>
        </p:blipFill>
        <p:spPr>
          <a:xfrm>
            <a:off x="2135438" y="1364547"/>
            <a:ext cx="8274462" cy="2536687"/>
          </a:xfrm>
          <a:prstGeom prst="rect">
            <a:avLst/>
          </a:prstGeom>
        </p:spPr>
      </p:pic>
      <p:sp>
        <p:nvSpPr>
          <p:cNvPr id="61" name="文字方塊 60"/>
          <p:cNvSpPr txBox="1"/>
          <p:nvPr/>
        </p:nvSpPr>
        <p:spPr>
          <a:xfrm>
            <a:off x="1394198" y="3738357"/>
            <a:ext cx="2249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zh-TW" sz="2800" b="1" dirty="0">
                <a:latin typeface="Helvetica" charset="0"/>
                <a:ea typeface="Helvetica" charset="0"/>
                <a:cs typeface="Helvetica" charset="0"/>
              </a:rPr>
              <a:t>Generator</a:t>
            </a:r>
          </a:p>
        </p:txBody>
      </p:sp>
      <p:grpSp>
        <p:nvGrpSpPr>
          <p:cNvPr id="11" name="群組 10"/>
          <p:cNvGrpSpPr/>
          <p:nvPr/>
        </p:nvGrpSpPr>
        <p:grpSpPr>
          <a:xfrm>
            <a:off x="1357907" y="4539782"/>
            <a:ext cx="9054105" cy="1399451"/>
            <a:chOff x="800547" y="4423810"/>
            <a:chExt cx="9054105" cy="1399451"/>
          </a:xfrm>
        </p:grpSpPr>
        <p:grpSp>
          <p:nvGrpSpPr>
            <p:cNvPr id="38" name="群組 37"/>
            <p:cNvGrpSpPr/>
            <p:nvPr/>
          </p:nvGrpSpPr>
          <p:grpSpPr>
            <a:xfrm>
              <a:off x="800547" y="4423810"/>
              <a:ext cx="9054105" cy="1399451"/>
              <a:chOff x="-550204" y="4493208"/>
              <a:chExt cx="8483456" cy="1301794"/>
            </a:xfrm>
          </p:grpSpPr>
          <p:sp>
            <p:nvSpPr>
              <p:cNvPr id="52" name="圓角矩形 51"/>
              <p:cNvSpPr/>
              <p:nvPr/>
            </p:nvSpPr>
            <p:spPr>
              <a:xfrm>
                <a:off x="3959199" y="4493208"/>
                <a:ext cx="1389568" cy="767836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55" name="文字方塊 54"/>
              <p:cNvSpPr txBox="1"/>
              <p:nvPr/>
            </p:nvSpPr>
            <p:spPr>
              <a:xfrm>
                <a:off x="3352086" y="4677071"/>
                <a:ext cx="2603794" cy="4294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400" dirty="0">
                    <a:latin typeface="Helvetica" charset="0"/>
                    <a:ea typeface="Helvetica" charset="0"/>
                    <a:cs typeface="Helvetica" charset="0"/>
                  </a:rPr>
                  <a:t>Decoder</a:t>
                </a:r>
              </a:p>
            </p:txBody>
          </p:sp>
          <p:cxnSp>
            <p:nvCxnSpPr>
              <p:cNvPr id="56" name="直線箭頭接點 55"/>
              <p:cNvCxnSpPr/>
              <p:nvPr/>
            </p:nvCxnSpPr>
            <p:spPr>
              <a:xfrm>
                <a:off x="2910332" y="4890171"/>
                <a:ext cx="1048867" cy="3243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文字方塊 56"/>
              <p:cNvSpPr txBox="1"/>
              <p:nvPr/>
            </p:nvSpPr>
            <p:spPr>
              <a:xfrm>
                <a:off x="-550204" y="4526737"/>
                <a:ext cx="2705233" cy="7730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400" dirty="0">
                    <a:latin typeface="Helvetica" charset="0"/>
                    <a:ea typeface="Helvetica" charset="0"/>
                    <a:cs typeface="Helvetica" charset="0"/>
                  </a:rPr>
                  <a:t>Randomly generate a vector as code</a:t>
                </a: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6691213" y="4534103"/>
                <a:ext cx="654234" cy="68468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59" name="文字方塊 58"/>
              <p:cNvSpPr txBox="1"/>
              <p:nvPr/>
            </p:nvSpPr>
            <p:spPr>
              <a:xfrm>
                <a:off x="6209614" y="5365553"/>
                <a:ext cx="1723638" cy="4294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400" dirty="0">
                    <a:latin typeface="Helvetica" charset="0"/>
                    <a:ea typeface="Helvetica" charset="0"/>
                    <a:cs typeface="Helvetica" charset="0"/>
                  </a:rPr>
                  <a:t>New image</a:t>
                </a:r>
              </a:p>
            </p:txBody>
          </p:sp>
          <p:sp>
            <p:nvSpPr>
              <p:cNvPr id="60" name="文字方塊 59"/>
              <p:cNvSpPr txBox="1"/>
              <p:nvPr/>
            </p:nvSpPr>
            <p:spPr>
              <a:xfrm>
                <a:off x="6856572" y="4632569"/>
                <a:ext cx="42972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400" dirty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rPr>
                  <a:t>?</a:t>
                </a:r>
              </a:p>
            </p:txBody>
          </p:sp>
        </p:grpSp>
        <p:cxnSp>
          <p:nvCxnSpPr>
            <p:cNvPr id="62" name="直線箭頭接點 61"/>
            <p:cNvCxnSpPr/>
            <p:nvPr/>
          </p:nvCxnSpPr>
          <p:spPr>
            <a:xfrm>
              <a:off x="7096319" y="4870553"/>
              <a:ext cx="1119420" cy="3486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0" r="10624"/>
          <a:stretch/>
        </p:blipFill>
        <p:spPr>
          <a:xfrm>
            <a:off x="4284548" y="4208756"/>
            <a:ext cx="638468" cy="156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Autoencoder</a:t>
            </a:r>
            <a:r>
              <a:rPr kumimoji="1" lang="en-US" altLang="zh-TW" dirty="0" smtClean="0"/>
              <a:t> (Cont.)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Why not use </a:t>
            </a:r>
            <a:r>
              <a:rPr kumimoji="1" lang="en-US" altLang="zh-TW" dirty="0" err="1" smtClean="0"/>
              <a:t>autoencoder</a:t>
            </a:r>
            <a:r>
              <a:rPr kumimoji="1" lang="en-US" altLang="zh-TW" dirty="0" smtClean="0"/>
              <a:t> to generate new images ?</a:t>
            </a:r>
          </a:p>
          <a:p>
            <a:pPr>
              <a:lnSpc>
                <a:spcPct val="100000"/>
              </a:lnSpc>
            </a:pPr>
            <a:r>
              <a:rPr lang="en-US" altLang="zh-TW" dirty="0"/>
              <a:t>Generated </a:t>
            </a:r>
            <a:r>
              <a:rPr lang="en-US" altLang="zh-TW" dirty="0" smtClean="0"/>
              <a:t>images will</a:t>
            </a:r>
            <a:r>
              <a:rPr lang="zh-TW" altLang="en-US" dirty="0" smtClean="0"/>
              <a:t> </a:t>
            </a:r>
            <a:r>
              <a:rPr lang="en-US" altLang="zh-TW" dirty="0" smtClean="0"/>
              <a:t>look similar </a:t>
            </a:r>
            <a:r>
              <a:rPr lang="en-US" altLang="zh-TW" dirty="0"/>
              <a:t>to </a:t>
            </a:r>
            <a:r>
              <a:rPr lang="en-US" altLang="zh-TW" dirty="0" smtClean="0"/>
              <a:t>original </a:t>
            </a:r>
            <a:r>
              <a:rPr lang="en-US" altLang="zh-TW" dirty="0"/>
              <a:t>training data but of poorer quality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19</a:t>
            </a:fld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593" y="5204560"/>
            <a:ext cx="726407" cy="79244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798" y="5188492"/>
            <a:ext cx="698292" cy="792444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095" y="3077438"/>
            <a:ext cx="726407" cy="792444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321" y="3034950"/>
            <a:ext cx="698292" cy="792444"/>
          </a:xfrm>
          <a:prstGeom prst="rect">
            <a:avLst/>
          </a:prstGeom>
        </p:spPr>
      </p:pic>
      <p:cxnSp>
        <p:nvCxnSpPr>
          <p:cNvPr id="16" name="直線箭頭接點 15"/>
          <p:cNvCxnSpPr>
            <a:stCxn id="5" idx="0"/>
          </p:cNvCxnSpPr>
          <p:nvPr/>
        </p:nvCxnSpPr>
        <p:spPr>
          <a:xfrm flipV="1">
            <a:off x="3351796" y="4508556"/>
            <a:ext cx="363202" cy="69600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箭頭接點 19"/>
          <p:cNvCxnSpPr>
            <a:endCxn id="13" idx="2"/>
          </p:cNvCxnSpPr>
          <p:nvPr/>
        </p:nvCxnSpPr>
        <p:spPr>
          <a:xfrm flipH="1" flipV="1">
            <a:off x="3145298" y="3869882"/>
            <a:ext cx="556512" cy="60406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箭頭接點 22"/>
          <p:cNvCxnSpPr>
            <a:stCxn id="7" idx="0"/>
          </p:cNvCxnSpPr>
          <p:nvPr/>
        </p:nvCxnSpPr>
        <p:spPr>
          <a:xfrm flipH="1" flipV="1">
            <a:off x="4686798" y="4479236"/>
            <a:ext cx="349147" cy="70925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箭頭接點 25"/>
          <p:cNvCxnSpPr>
            <a:endCxn id="15" idx="2"/>
          </p:cNvCxnSpPr>
          <p:nvPr/>
        </p:nvCxnSpPr>
        <p:spPr>
          <a:xfrm flipV="1">
            <a:off x="4694459" y="3827395"/>
            <a:ext cx="569009" cy="63577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 flipV="1">
            <a:off x="2743201" y="4479235"/>
            <a:ext cx="2968486" cy="1325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/>
          <p:cNvSpPr txBox="1"/>
          <p:nvPr/>
        </p:nvSpPr>
        <p:spPr>
          <a:xfrm>
            <a:off x="2330206" y="4279180"/>
            <a:ext cx="2531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000">
                <a:latin typeface="Helvetica" charset="0"/>
                <a:ea typeface="Helvetica" charset="0"/>
                <a:cs typeface="Helvetica" charset="0"/>
              </a:rPr>
              <a:t>Z</a:t>
            </a:r>
            <a:endParaRPr kumimoji="1" lang="en-US" altLang="zh-TW" sz="2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1907044" y="4653905"/>
            <a:ext cx="127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000" dirty="0">
                <a:latin typeface="Helvetica" charset="0"/>
                <a:ea typeface="Helvetica" charset="0"/>
                <a:cs typeface="Helvetica" charset="0"/>
              </a:rPr>
              <a:t>Encode</a:t>
            </a:r>
          </a:p>
        </p:txBody>
      </p:sp>
      <p:sp>
        <p:nvSpPr>
          <p:cNvPr id="32" name="文字方塊 31"/>
          <p:cNvSpPr txBox="1"/>
          <p:nvPr/>
        </p:nvSpPr>
        <p:spPr>
          <a:xfrm>
            <a:off x="1907044" y="3917707"/>
            <a:ext cx="127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000" dirty="0">
                <a:latin typeface="Helvetica" charset="0"/>
                <a:ea typeface="Helvetica" charset="0"/>
                <a:cs typeface="Helvetica" charset="0"/>
              </a:rPr>
              <a:t>Decode</a:t>
            </a:r>
          </a:p>
        </p:txBody>
      </p:sp>
      <p:cxnSp>
        <p:nvCxnSpPr>
          <p:cNvPr id="35" name="直線箭頭接點 34"/>
          <p:cNvCxnSpPr/>
          <p:nvPr/>
        </p:nvCxnSpPr>
        <p:spPr>
          <a:xfrm flipV="1">
            <a:off x="4186290" y="3932464"/>
            <a:ext cx="0" cy="534799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/>
          <p:cNvSpPr txBox="1"/>
          <p:nvPr/>
        </p:nvSpPr>
        <p:spPr>
          <a:xfrm>
            <a:off x="3997647" y="3413421"/>
            <a:ext cx="4595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atin typeface="Helvetica" charset="0"/>
                <a:ea typeface="Helvetica" charset="0"/>
                <a:cs typeface="Helvetica" charset="0"/>
              </a:rPr>
              <a:t>?</a:t>
            </a:r>
          </a:p>
        </p:txBody>
      </p:sp>
      <p:grpSp>
        <p:nvGrpSpPr>
          <p:cNvPr id="55" name="群組 54"/>
          <p:cNvGrpSpPr/>
          <p:nvPr/>
        </p:nvGrpSpPr>
        <p:grpSpPr>
          <a:xfrm>
            <a:off x="6004462" y="3077438"/>
            <a:ext cx="3804643" cy="2919566"/>
            <a:chOff x="6004462" y="3077438"/>
            <a:chExt cx="3804643" cy="2919566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101" y="3081076"/>
              <a:ext cx="737522" cy="792444"/>
            </a:xfrm>
            <a:prstGeom prst="rect">
              <a:avLst/>
            </a:prstGeom>
          </p:spPr>
        </p:pic>
        <p:pic>
          <p:nvPicPr>
            <p:cNvPr id="39" name="圖片 3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86011" y="5204560"/>
              <a:ext cx="726407" cy="792444"/>
            </a:xfrm>
            <a:prstGeom prst="rect">
              <a:avLst/>
            </a:prstGeom>
          </p:spPr>
        </p:pic>
        <p:pic>
          <p:nvPicPr>
            <p:cNvPr id="40" name="圖片 3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84216" y="5188492"/>
              <a:ext cx="698292" cy="792444"/>
            </a:xfrm>
            <a:prstGeom prst="rect">
              <a:avLst/>
            </a:prstGeom>
          </p:spPr>
        </p:pic>
        <p:pic>
          <p:nvPicPr>
            <p:cNvPr id="41" name="圖片 4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9513" y="3077438"/>
              <a:ext cx="726407" cy="792444"/>
            </a:xfrm>
            <a:prstGeom prst="rect">
              <a:avLst/>
            </a:prstGeom>
          </p:spPr>
        </p:pic>
        <p:pic>
          <p:nvPicPr>
            <p:cNvPr id="42" name="圖片 4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88052" y="3081076"/>
              <a:ext cx="698292" cy="792444"/>
            </a:xfrm>
            <a:prstGeom prst="rect">
              <a:avLst/>
            </a:prstGeom>
          </p:spPr>
        </p:pic>
        <p:cxnSp>
          <p:nvCxnSpPr>
            <p:cNvPr id="43" name="直線箭頭接點 42"/>
            <p:cNvCxnSpPr/>
            <p:nvPr/>
          </p:nvCxnSpPr>
          <p:spPr>
            <a:xfrm flipV="1">
              <a:off x="7462155" y="4513097"/>
              <a:ext cx="363202" cy="696005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箭頭接點 43"/>
            <p:cNvCxnSpPr>
              <a:endCxn id="50" idx="2"/>
            </p:cNvCxnSpPr>
            <p:nvPr/>
          </p:nvCxnSpPr>
          <p:spPr>
            <a:xfrm flipH="1" flipV="1">
              <a:off x="7242716" y="3869882"/>
              <a:ext cx="556512" cy="604064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箭頭接點 44"/>
            <p:cNvCxnSpPr>
              <a:stCxn id="44" idx="0"/>
            </p:cNvCxnSpPr>
            <p:nvPr/>
          </p:nvCxnSpPr>
          <p:spPr>
            <a:xfrm flipH="1" flipV="1">
              <a:off x="8784216" y="4479236"/>
              <a:ext cx="349147" cy="709257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箭頭接點 45"/>
            <p:cNvCxnSpPr/>
            <p:nvPr/>
          </p:nvCxnSpPr>
          <p:spPr>
            <a:xfrm flipV="1">
              <a:off x="8768190" y="3850089"/>
              <a:ext cx="569009" cy="635773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接點 46"/>
            <p:cNvCxnSpPr/>
            <p:nvPr/>
          </p:nvCxnSpPr>
          <p:spPr>
            <a:xfrm flipV="1">
              <a:off x="6840619" y="4479235"/>
              <a:ext cx="2968486" cy="1325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字方塊 47"/>
            <p:cNvSpPr txBox="1"/>
            <p:nvPr/>
          </p:nvSpPr>
          <p:spPr>
            <a:xfrm>
              <a:off x="6427624" y="4279180"/>
              <a:ext cx="253116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000">
                  <a:latin typeface="Helvetica" charset="0"/>
                  <a:ea typeface="Helvetica" charset="0"/>
                  <a:cs typeface="Helvetica" charset="0"/>
                </a:rPr>
                <a:t>Z</a:t>
              </a:r>
              <a:endParaRPr kumimoji="1" lang="en-US" altLang="zh-TW" sz="20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9" name="文字方塊 48"/>
            <p:cNvSpPr txBox="1"/>
            <p:nvPr/>
          </p:nvSpPr>
          <p:spPr>
            <a:xfrm>
              <a:off x="6004462" y="4653905"/>
              <a:ext cx="12734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000" dirty="0">
                  <a:latin typeface="Helvetica" charset="0"/>
                  <a:ea typeface="Helvetica" charset="0"/>
                  <a:cs typeface="Helvetica" charset="0"/>
                </a:rPr>
                <a:t>Encode</a:t>
              </a:r>
            </a:p>
          </p:txBody>
        </p:sp>
        <p:sp>
          <p:nvSpPr>
            <p:cNvPr id="50" name="文字方塊 49"/>
            <p:cNvSpPr txBox="1"/>
            <p:nvPr/>
          </p:nvSpPr>
          <p:spPr>
            <a:xfrm>
              <a:off x="6004462" y="3917707"/>
              <a:ext cx="12734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000" dirty="0">
                  <a:latin typeface="Helvetica" charset="0"/>
                  <a:ea typeface="Helvetica" charset="0"/>
                  <a:cs typeface="Helvetica" charset="0"/>
                </a:rPr>
                <a:t>Decode</a:t>
              </a:r>
            </a:p>
          </p:txBody>
        </p:sp>
        <p:cxnSp>
          <p:nvCxnSpPr>
            <p:cNvPr id="51" name="直線箭頭接點 50"/>
            <p:cNvCxnSpPr/>
            <p:nvPr/>
          </p:nvCxnSpPr>
          <p:spPr>
            <a:xfrm flipV="1">
              <a:off x="8283708" y="3932464"/>
              <a:ext cx="0" cy="534799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矩形 52"/>
            <p:cNvSpPr/>
            <p:nvPr/>
          </p:nvSpPr>
          <p:spPr>
            <a:xfrm>
              <a:off x="7346629" y="4360215"/>
              <a:ext cx="1096101" cy="257593"/>
            </a:xfrm>
            <a:prstGeom prst="rect">
              <a:avLst/>
            </a:prstGeom>
            <a:solidFill>
              <a:schemeClr val="accent5">
                <a:lumMod val="7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201326" y="4354533"/>
              <a:ext cx="860049" cy="263274"/>
            </a:xfrm>
            <a:prstGeom prst="rect">
              <a:avLst/>
            </a:prstGeom>
            <a:solidFill>
              <a:schemeClr val="accent4">
                <a:lumMod val="75000"/>
                <a:alpha val="6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4305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Generative </a:t>
            </a:r>
            <a:r>
              <a:rPr kumimoji="1" lang="en-US" altLang="zh-TW" dirty="0" smtClean="0"/>
              <a:t>Models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en-US" altLang="zh-TW" dirty="0" smtClean="0"/>
                  <a:t>Given training data, generate new samples from same distribution.</a:t>
                </a:r>
              </a:p>
              <a:p>
                <a:endParaRPr kumimoji="1" lang="en-US" altLang="zh-TW" dirty="0" smtClean="0"/>
              </a:p>
              <a:p>
                <a:endParaRPr kumimoji="1" lang="en-US" altLang="zh-TW" dirty="0"/>
              </a:p>
              <a:p>
                <a:endParaRPr kumimoji="1" lang="en-US" altLang="zh-TW" dirty="0" smtClean="0"/>
              </a:p>
              <a:p>
                <a:endParaRPr kumimoji="1" lang="en-US" altLang="zh-TW" dirty="0"/>
              </a:p>
              <a:p>
                <a:endParaRPr kumimoji="1" lang="en-US" altLang="zh-TW" dirty="0" smtClean="0"/>
              </a:p>
              <a:p>
                <a:endParaRPr kumimoji="1" lang="en-US" altLang="zh-TW" dirty="0"/>
              </a:p>
              <a:p>
                <a:r>
                  <a:rPr kumimoji="1" lang="en-US" altLang="zh-TW" dirty="0" smtClean="0"/>
                  <a:t>Want to learn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𝑚𝑜𝑑𝑒𝑙</m:t>
                        </m:r>
                      </m:sub>
                    </m:sSub>
                    <m:r>
                      <a:rPr kumimoji="1" lang="en-US" altLang="zh-TW" i="1">
                        <a:latin typeface="Cambria Math" charset="0"/>
                      </a:rPr>
                      <m:t>(</m:t>
                    </m:r>
                    <m:r>
                      <a:rPr kumimoji="1" lang="en-US" altLang="zh-TW" i="1">
                        <a:latin typeface="Cambria Math" charset="0"/>
                      </a:rPr>
                      <m:t>𝑥</m:t>
                    </m:r>
                    <m:r>
                      <a:rPr kumimoji="1" lang="en-US" altLang="zh-TW" i="1">
                        <a:latin typeface="Cambria Math" charset="0"/>
                      </a:rPr>
                      <m:t>)</m:t>
                    </m:r>
                  </m:oMath>
                </a14:m>
                <a:r>
                  <a:rPr kumimoji="1" lang="en-US" altLang="zh-TW" dirty="0" smtClean="0"/>
                  <a:t> similar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𝑑𝑎𝑡𝑎</m:t>
                        </m:r>
                      </m:sub>
                    </m:sSub>
                    <m:r>
                      <a:rPr kumimoji="1" lang="en-US" altLang="zh-TW" i="1">
                        <a:latin typeface="Cambria Math" charset="0"/>
                      </a:rPr>
                      <m:t>(</m:t>
                    </m:r>
                    <m:r>
                      <a:rPr kumimoji="1" lang="en-US" altLang="zh-TW" i="1">
                        <a:latin typeface="Cambria Math" charset="0"/>
                      </a:rPr>
                      <m:t>𝑥</m:t>
                    </m:r>
                    <m:r>
                      <a:rPr kumimoji="1" lang="en-US" altLang="zh-TW" i="1">
                        <a:latin typeface="Cambria Math" charset="0"/>
                      </a:rPr>
                      <m:t>)</m:t>
                    </m:r>
                  </m:oMath>
                </a14:m>
                <a:endParaRPr kumimoji="1" lang="en-US" altLang="zh-TW" dirty="0"/>
              </a:p>
              <a:p>
                <a:endParaRPr kumimoji="1" lang="en-US" altLang="zh-TW" dirty="0"/>
              </a:p>
              <a:p>
                <a:endParaRPr kumimoji="1"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121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b="0" smtClean="0"/>
              <a:t>2</a:t>
            </a:fld>
            <a:endParaRPr kumimoji="1" lang="zh-TW" altLang="en-US" b="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165" y="2498960"/>
            <a:ext cx="2667755" cy="149855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768" y="2447455"/>
            <a:ext cx="2830650" cy="173191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/>
              <p:cNvSpPr txBox="1"/>
              <p:nvPr/>
            </p:nvSpPr>
            <p:spPr>
              <a:xfrm>
                <a:off x="1817322" y="4148943"/>
                <a:ext cx="39275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400" dirty="0">
                    <a:latin typeface="Helvetica" charset="0"/>
                    <a:ea typeface="Helvetica" charset="0"/>
                    <a:cs typeface="Helvetica" charset="0"/>
                  </a:rPr>
                  <a:t>Training data </a:t>
                </a:r>
                <a14:m>
                  <m:oMath xmlns:m="http://schemas.openxmlformats.org/officeDocument/2006/math">
                    <m:r>
                      <a:rPr kumimoji="1" lang="en-US" altLang="zh-TW" sz="2400">
                        <a:latin typeface="Cambria Math" charset="0"/>
                        <a:ea typeface="Helvetica" charset="0"/>
                        <a:cs typeface="Helvetica" charset="0"/>
                      </a:rPr>
                      <m:t>~ 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</m:ctrlPr>
                      </m:sSubPr>
                      <m:e>
                        <m: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𝑑𝑎𝑡𝑎</m:t>
                        </m:r>
                      </m:sub>
                    </m:sSub>
                    <m:r>
                      <a:rPr kumimoji="1" lang="en-US" altLang="zh-TW" sz="2400" i="1">
                        <a:latin typeface="Cambria Math" charset="0"/>
                        <a:ea typeface="Helvetica" charset="0"/>
                        <a:cs typeface="Helvetica" charset="0"/>
                      </a:rPr>
                      <m:t>(</m:t>
                    </m:r>
                    <m:r>
                      <a:rPr kumimoji="1" lang="en-US" altLang="zh-TW" sz="2400" i="1">
                        <a:latin typeface="Cambria Math" charset="0"/>
                        <a:ea typeface="Helvetica" charset="0"/>
                        <a:cs typeface="Helvetica" charset="0"/>
                      </a:rPr>
                      <m:t>𝑥</m:t>
                    </m:r>
                    <m:r>
                      <a:rPr kumimoji="1" lang="en-US" altLang="zh-TW" sz="2400" i="1">
                        <a:latin typeface="Cambria Math" charset="0"/>
                        <a:ea typeface="Helvetica" charset="0"/>
                        <a:cs typeface="Helvetica" charset="0"/>
                      </a:rPr>
                      <m:t>)</m:t>
                    </m:r>
                  </m:oMath>
                </a14:m>
                <a:endParaRPr kumimoji="1" lang="en-US" altLang="zh-TW" sz="24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7" name="文字方塊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7322" y="4148943"/>
                <a:ext cx="3927542" cy="461665"/>
              </a:xfrm>
              <a:prstGeom prst="rect">
                <a:avLst/>
              </a:prstGeom>
              <a:blipFill rotWithShape="0">
                <a:blip r:embed="rId5"/>
                <a:stretch>
                  <a:fillRect l="-2329" t="-102667" b="-136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6426439" y="4179366"/>
                <a:ext cx="454120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400" dirty="0">
                    <a:latin typeface="Helvetica" charset="0"/>
                    <a:ea typeface="Helvetica" charset="0"/>
                    <a:cs typeface="Helvetica" charset="0"/>
                  </a:rPr>
                  <a:t>Generated samples </a:t>
                </a:r>
                <a14:m>
                  <m:oMath xmlns:m="http://schemas.openxmlformats.org/officeDocument/2006/math">
                    <m:r>
                      <a:rPr kumimoji="1" lang="en-US" altLang="zh-TW" sz="2400">
                        <a:latin typeface="Cambria Math" charset="0"/>
                        <a:ea typeface="Helvetica" charset="0"/>
                        <a:cs typeface="Helvetica" charset="0"/>
                      </a:rPr>
                      <m:t>~ 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</m:ctrlPr>
                      </m:sSubPr>
                      <m:e>
                        <m: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𝑚𝑜𝑑𝑒𝑙</m:t>
                        </m:r>
                      </m:sub>
                    </m:sSub>
                    <m:r>
                      <a:rPr kumimoji="1" lang="en-US" altLang="zh-TW" sz="2400" i="1">
                        <a:latin typeface="Cambria Math" charset="0"/>
                        <a:ea typeface="Helvetica" charset="0"/>
                        <a:cs typeface="Helvetica" charset="0"/>
                      </a:rPr>
                      <m:t>(</m:t>
                    </m:r>
                    <m:r>
                      <a:rPr kumimoji="1" lang="en-US" altLang="zh-TW" sz="2400" i="1">
                        <a:latin typeface="Cambria Math" charset="0"/>
                        <a:ea typeface="Helvetica" charset="0"/>
                        <a:cs typeface="Helvetica" charset="0"/>
                      </a:rPr>
                      <m:t>𝑥</m:t>
                    </m:r>
                    <m:r>
                      <a:rPr kumimoji="1" lang="en-US" altLang="zh-TW" sz="2400" i="1">
                        <a:latin typeface="Cambria Math" charset="0"/>
                        <a:ea typeface="Helvetica" charset="0"/>
                        <a:cs typeface="Helvetica" charset="0"/>
                      </a:rPr>
                      <m:t>)</m:t>
                    </m:r>
                  </m:oMath>
                </a14:m>
                <a:endParaRPr kumimoji="1" lang="en-US" altLang="zh-TW" sz="24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6439" y="4179366"/>
                <a:ext cx="4541208" cy="461665"/>
              </a:xfrm>
              <a:prstGeom prst="rect">
                <a:avLst/>
              </a:prstGeom>
              <a:blipFill rotWithShape="0">
                <a:blip r:embed="rId6"/>
                <a:stretch>
                  <a:fillRect l="-2013" t="-102667" r="-268" b="-136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442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Variational</a:t>
            </a:r>
            <a:r>
              <a:rPr kumimoji="1" lang="en-US" altLang="zh-TW" dirty="0"/>
              <a:t> </a:t>
            </a:r>
            <a:r>
              <a:rPr kumimoji="1" lang="en-US" altLang="zh-TW" dirty="0" err="1" smtClean="0"/>
              <a:t>Autoencoder</a:t>
            </a:r>
            <a:r>
              <a:rPr kumimoji="1" lang="en-US" altLang="zh-TW" dirty="0" smtClean="0"/>
              <a:t> </a:t>
            </a:r>
            <a:r>
              <a:rPr kumimoji="1" lang="en-US" altLang="zh-TW" dirty="0"/>
              <a:t>(</a:t>
            </a:r>
            <a:r>
              <a:rPr kumimoji="1" lang="en-US" altLang="zh-TW" dirty="0" smtClean="0"/>
              <a:t>VAE)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20</a:t>
            </a:fld>
            <a:endParaRPr kumimoji="1" lang="zh-TW" altLang="en-US" dirty="0"/>
          </a:p>
        </p:txBody>
      </p:sp>
      <p:grpSp>
        <p:nvGrpSpPr>
          <p:cNvPr id="102" name="群組 101"/>
          <p:cNvGrpSpPr/>
          <p:nvPr/>
        </p:nvGrpSpPr>
        <p:grpSpPr>
          <a:xfrm>
            <a:off x="661003" y="1900177"/>
            <a:ext cx="4923341" cy="3593947"/>
            <a:chOff x="2002305" y="2325564"/>
            <a:chExt cx="3804643" cy="2919566"/>
          </a:xfrm>
        </p:grpSpPr>
        <p:pic>
          <p:nvPicPr>
            <p:cNvPr id="21" name="圖片 2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3944" y="2329202"/>
              <a:ext cx="737522" cy="792444"/>
            </a:xfrm>
            <a:prstGeom prst="rect">
              <a:avLst/>
            </a:prstGeom>
          </p:spPr>
        </p:pic>
        <p:pic>
          <p:nvPicPr>
            <p:cNvPr id="22" name="圖片 2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3854" y="4452686"/>
              <a:ext cx="726407" cy="792444"/>
            </a:xfrm>
            <a:prstGeom prst="rect">
              <a:avLst/>
            </a:prstGeom>
          </p:spPr>
        </p:pic>
        <p:pic>
          <p:nvPicPr>
            <p:cNvPr id="23" name="圖片 2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2059" y="4436618"/>
              <a:ext cx="698292" cy="792444"/>
            </a:xfrm>
            <a:prstGeom prst="rect">
              <a:avLst/>
            </a:prstGeom>
          </p:spPr>
        </p:pic>
        <p:pic>
          <p:nvPicPr>
            <p:cNvPr id="24" name="圖片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7356" y="2325564"/>
              <a:ext cx="726407" cy="792444"/>
            </a:xfrm>
            <a:prstGeom prst="rect">
              <a:avLst/>
            </a:prstGeom>
          </p:spPr>
        </p:pic>
        <p:pic>
          <p:nvPicPr>
            <p:cNvPr id="25" name="圖片 2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5895" y="2329202"/>
              <a:ext cx="698292" cy="792444"/>
            </a:xfrm>
            <a:prstGeom prst="rect">
              <a:avLst/>
            </a:prstGeom>
          </p:spPr>
        </p:pic>
        <p:cxnSp>
          <p:nvCxnSpPr>
            <p:cNvPr id="26" name="直線箭頭接點 25"/>
            <p:cNvCxnSpPr/>
            <p:nvPr/>
          </p:nvCxnSpPr>
          <p:spPr>
            <a:xfrm flipV="1">
              <a:off x="3459998" y="3761223"/>
              <a:ext cx="363202" cy="696005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箭頭接點 26"/>
            <p:cNvCxnSpPr/>
            <p:nvPr/>
          </p:nvCxnSpPr>
          <p:spPr>
            <a:xfrm flipH="1" flipV="1">
              <a:off x="3240559" y="3118008"/>
              <a:ext cx="556512" cy="604064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箭頭接點 27"/>
            <p:cNvCxnSpPr/>
            <p:nvPr/>
          </p:nvCxnSpPr>
          <p:spPr>
            <a:xfrm flipH="1" flipV="1">
              <a:off x="4782059" y="3727362"/>
              <a:ext cx="349147" cy="709257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箭頭接點 28"/>
            <p:cNvCxnSpPr/>
            <p:nvPr/>
          </p:nvCxnSpPr>
          <p:spPr>
            <a:xfrm flipV="1">
              <a:off x="4766033" y="3098215"/>
              <a:ext cx="569009" cy="635773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接點 29"/>
            <p:cNvCxnSpPr/>
            <p:nvPr/>
          </p:nvCxnSpPr>
          <p:spPr>
            <a:xfrm flipV="1">
              <a:off x="2838462" y="3727361"/>
              <a:ext cx="2968486" cy="1325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字方塊 30"/>
            <p:cNvSpPr txBox="1"/>
            <p:nvPr/>
          </p:nvSpPr>
          <p:spPr>
            <a:xfrm>
              <a:off x="2425467" y="3527306"/>
              <a:ext cx="253116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000">
                  <a:latin typeface="Helvetica" charset="0"/>
                  <a:ea typeface="Helvetica" charset="0"/>
                  <a:cs typeface="Helvetica" charset="0"/>
                </a:rPr>
                <a:t>Z</a:t>
              </a:r>
              <a:endParaRPr kumimoji="1" lang="en-US" altLang="zh-TW" sz="20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2002305" y="3902031"/>
              <a:ext cx="12734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000" dirty="0">
                  <a:latin typeface="Helvetica" charset="0"/>
                  <a:ea typeface="Helvetica" charset="0"/>
                  <a:cs typeface="Helvetica" charset="0"/>
                </a:rPr>
                <a:t>Encode</a:t>
              </a:r>
            </a:p>
          </p:txBody>
        </p:sp>
        <p:sp>
          <p:nvSpPr>
            <p:cNvPr id="33" name="文字方塊 32"/>
            <p:cNvSpPr txBox="1"/>
            <p:nvPr/>
          </p:nvSpPr>
          <p:spPr>
            <a:xfrm>
              <a:off x="2002305" y="3165833"/>
              <a:ext cx="12734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000" dirty="0">
                  <a:latin typeface="Helvetica" charset="0"/>
                  <a:ea typeface="Helvetica" charset="0"/>
                  <a:cs typeface="Helvetica" charset="0"/>
                </a:rPr>
                <a:t>Decode</a:t>
              </a:r>
            </a:p>
          </p:txBody>
        </p:sp>
        <p:cxnSp>
          <p:nvCxnSpPr>
            <p:cNvPr id="34" name="直線箭頭接點 33"/>
            <p:cNvCxnSpPr/>
            <p:nvPr/>
          </p:nvCxnSpPr>
          <p:spPr>
            <a:xfrm flipV="1">
              <a:off x="4281551" y="3180590"/>
              <a:ext cx="0" cy="534799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矩形 34"/>
            <p:cNvSpPr/>
            <p:nvPr/>
          </p:nvSpPr>
          <p:spPr>
            <a:xfrm>
              <a:off x="3344472" y="3608341"/>
              <a:ext cx="1096101" cy="257593"/>
            </a:xfrm>
            <a:prstGeom prst="rect">
              <a:avLst/>
            </a:prstGeom>
            <a:solidFill>
              <a:schemeClr val="accent5">
                <a:lumMod val="7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4199169" y="3602659"/>
              <a:ext cx="860049" cy="263274"/>
            </a:xfrm>
            <a:prstGeom prst="rect">
              <a:avLst/>
            </a:prstGeom>
            <a:solidFill>
              <a:schemeClr val="accent4">
                <a:lumMod val="75000"/>
                <a:alpha val="6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</p:grpSp>
      <p:grpSp>
        <p:nvGrpSpPr>
          <p:cNvPr id="101" name="群組 100"/>
          <p:cNvGrpSpPr/>
          <p:nvPr/>
        </p:nvGrpSpPr>
        <p:grpSpPr>
          <a:xfrm>
            <a:off x="7639794" y="1059924"/>
            <a:ext cx="3835871" cy="5227645"/>
            <a:chOff x="5792542" y="1101343"/>
            <a:chExt cx="3388911" cy="5227645"/>
          </a:xfrm>
        </p:grpSpPr>
        <p:sp>
          <p:nvSpPr>
            <p:cNvPr id="38" name="矩形 37"/>
            <p:cNvSpPr/>
            <p:nvPr/>
          </p:nvSpPr>
          <p:spPr>
            <a:xfrm>
              <a:off x="6091255" y="4759205"/>
              <a:ext cx="1687607" cy="6758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  <p:cxnSp>
          <p:nvCxnSpPr>
            <p:cNvPr id="39" name="直線箭頭接點 38"/>
            <p:cNvCxnSpPr>
              <a:endCxn id="38" idx="2"/>
            </p:cNvCxnSpPr>
            <p:nvPr/>
          </p:nvCxnSpPr>
          <p:spPr>
            <a:xfrm flipV="1">
              <a:off x="6930447" y="5435039"/>
              <a:ext cx="4612" cy="39614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字方塊 43"/>
            <p:cNvSpPr txBox="1"/>
            <p:nvPr/>
          </p:nvSpPr>
          <p:spPr>
            <a:xfrm>
              <a:off x="7421149" y="3584194"/>
              <a:ext cx="57313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32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x</a:t>
              </a:r>
            </a:p>
          </p:txBody>
        </p:sp>
        <p:sp>
          <p:nvSpPr>
            <p:cNvPr id="53" name="文字方塊 52"/>
            <p:cNvSpPr txBox="1"/>
            <p:nvPr/>
          </p:nvSpPr>
          <p:spPr>
            <a:xfrm>
              <a:off x="6315546" y="4841464"/>
              <a:ext cx="22204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40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encoder</a:t>
              </a:r>
              <a:endParaRPr kumimoji="1" lang="en-US" altLang="zh-TW" sz="24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grpSp>
          <p:nvGrpSpPr>
            <p:cNvPr id="54" name="群組 53"/>
            <p:cNvGrpSpPr/>
            <p:nvPr/>
          </p:nvGrpSpPr>
          <p:grpSpPr>
            <a:xfrm>
              <a:off x="5792542" y="3937259"/>
              <a:ext cx="838399" cy="497901"/>
              <a:chOff x="6590400" y="5525415"/>
              <a:chExt cx="838399" cy="497901"/>
            </a:xfrm>
          </p:grpSpPr>
          <p:sp>
            <p:nvSpPr>
              <p:cNvPr id="55" name="矩形 54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6" name="文字方塊 55"/>
                  <p:cNvSpPr txBox="1"/>
                  <p:nvPr/>
                </p:nvSpPr>
                <p:spPr>
                  <a:xfrm>
                    <a:off x="6636353" y="5525415"/>
                    <a:ext cx="573138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𝜇</m:t>
                          </m:r>
                          <m:d>
                            <m:dPr>
                              <m:ctrlPr>
                                <a:rPr kumimoji="1" lang="en-US" altLang="zh-TW" sz="24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4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d>
                        </m:oMath>
                      </m:oMathPara>
                    </a14:m>
                    <a:endParaRPr kumimoji="1" lang="en-US" altLang="zh-TW" sz="24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56" name="文字方塊 5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36353" y="5525415"/>
                    <a:ext cx="573138" cy="461665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1887" r="-4717" b="-10526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66" name="群組 65"/>
            <p:cNvGrpSpPr/>
            <p:nvPr/>
          </p:nvGrpSpPr>
          <p:grpSpPr>
            <a:xfrm>
              <a:off x="6511247" y="5743891"/>
              <a:ext cx="838399" cy="585097"/>
              <a:chOff x="6590400" y="5442422"/>
              <a:chExt cx="838399" cy="585097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8" name="文字方塊 67"/>
                  <p:cNvSpPr txBox="1"/>
                  <p:nvPr/>
                </p:nvSpPr>
                <p:spPr>
                  <a:xfrm>
                    <a:off x="6751400" y="5442422"/>
                    <a:ext cx="573138" cy="5850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zh-TW" sz="32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Helvetica" charset="0"/>
                              <a:cs typeface="Helvetica" charset="0"/>
                            </a:rPr>
                            <m:t>𝑥</m:t>
                          </m:r>
                        </m:oMath>
                      </m:oMathPara>
                    </a14:m>
                    <a:endParaRPr kumimoji="1" lang="en-US" altLang="zh-TW" sz="32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68" name="文字方塊 6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51400" y="5442422"/>
                    <a:ext cx="573138" cy="585097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矩形 68"/>
                <p:cNvSpPr/>
                <p:nvPr/>
              </p:nvSpPr>
              <p:spPr>
                <a:xfrm>
                  <a:off x="7262851" y="2870528"/>
                  <a:ext cx="1918602" cy="70788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TW" sz="20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𝑠𝑎𝑚𝑝𝑙𝑒</m:t>
                        </m:r>
                        <m:r>
                          <a:rPr kumimoji="1" lang="en-US" altLang="zh-TW" sz="20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 </m:t>
                        </m:r>
                        <m:r>
                          <a:rPr kumimoji="1" lang="en-US" altLang="zh-TW" sz="20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𝑓𝑜𝑟𝑚</m:t>
                        </m:r>
                      </m:oMath>
                    </m:oMathPara>
                  </a14:m>
                  <a:endParaRPr kumimoji="1" lang="en-US" altLang="zh-TW" sz="2000" i="1" dirty="0">
                    <a:latin typeface="Cambria Math" charset="0"/>
                    <a:ea typeface="Helvetica" charset="0"/>
                    <a:cs typeface="Helvetica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TW" sz="20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 </m:t>
                        </m:r>
                        <m:r>
                          <a:rPr kumimoji="1" lang="en-US" altLang="zh-TW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𝒩</m:t>
                        </m:r>
                        <m:r>
                          <a:rPr kumimoji="1" lang="en-US" altLang="zh-TW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kumimoji="1" lang="en-US" altLang="zh-TW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𝜇</m:t>
                        </m:r>
                        <m:d>
                          <m:dPr>
                            <m:ctrlPr>
                              <a:rPr kumimoji="1" lang="en-US" altLang="zh-TW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</m:d>
                        <m:r>
                          <a:rPr kumimoji="1" lang="en-US" altLang="zh-TW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,∑(</m:t>
                        </m:r>
                        <m:r>
                          <a:rPr kumimoji="1" lang="en-US" altLang="zh-TW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kumimoji="1" lang="en-US" altLang="zh-TW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))</m:t>
                        </m:r>
                      </m:oMath>
                    </m:oMathPara>
                  </a14:m>
                  <a:endParaRPr kumimoji="1" lang="en-US" altLang="zh-TW" sz="2000" dirty="0"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69" name="矩形 6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2851" y="2870528"/>
                  <a:ext cx="1918602" cy="707886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t="-54310" b="-71552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70" name="群組 69"/>
            <p:cNvGrpSpPr/>
            <p:nvPr/>
          </p:nvGrpSpPr>
          <p:grpSpPr>
            <a:xfrm>
              <a:off x="6494505" y="2921553"/>
              <a:ext cx="838399" cy="585097"/>
              <a:chOff x="6590400" y="5442422"/>
              <a:chExt cx="838399" cy="585097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2" name="文字方塊 71"/>
                  <p:cNvSpPr txBox="1"/>
                  <p:nvPr/>
                </p:nvSpPr>
                <p:spPr>
                  <a:xfrm>
                    <a:off x="6751400" y="5442422"/>
                    <a:ext cx="573138" cy="5850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zh-TW" sz="32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Helvetica" charset="0"/>
                              <a:cs typeface="Helvetica" charset="0"/>
                            </a:rPr>
                            <m:t>𝑧</m:t>
                          </m:r>
                        </m:oMath>
                      </m:oMathPara>
                    </a14:m>
                    <a:endParaRPr kumimoji="1" lang="en-US" altLang="zh-TW" sz="32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72" name="文字方塊 7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51400" y="5442422"/>
                    <a:ext cx="573138" cy="585097"/>
                  </a:xfrm>
                  <a:prstGeom prst="rect">
                    <a:avLst/>
                  </a:prstGeom>
                  <a:blipFill rotWithShape="0"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3" name="群組 72"/>
            <p:cNvGrpSpPr/>
            <p:nvPr/>
          </p:nvGrpSpPr>
          <p:grpSpPr>
            <a:xfrm>
              <a:off x="7143076" y="3931335"/>
              <a:ext cx="838399" cy="497901"/>
              <a:chOff x="6590400" y="5525415"/>
              <a:chExt cx="838399" cy="497901"/>
            </a:xfrm>
          </p:grpSpPr>
          <p:sp>
            <p:nvSpPr>
              <p:cNvPr id="74" name="矩形 73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5" name="文字方塊 74"/>
                  <p:cNvSpPr txBox="1"/>
                  <p:nvPr/>
                </p:nvSpPr>
                <p:spPr>
                  <a:xfrm>
                    <a:off x="6636353" y="5525415"/>
                    <a:ext cx="573138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∑(</m:t>
                          </m:r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kumimoji="1" lang="en-US" altLang="zh-TW" sz="24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75" name="文字方塊 7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36353" y="5525415"/>
                    <a:ext cx="573138" cy="461665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l="-7547" r="-34906" b="-19737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76" name="矩形 75"/>
            <p:cNvSpPr/>
            <p:nvPr/>
          </p:nvSpPr>
          <p:spPr>
            <a:xfrm>
              <a:off x="6086644" y="2034175"/>
              <a:ext cx="1687607" cy="6758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  <p:sp>
          <p:nvSpPr>
            <p:cNvPr id="77" name="文字方塊 76"/>
            <p:cNvSpPr txBox="1"/>
            <p:nvPr/>
          </p:nvSpPr>
          <p:spPr>
            <a:xfrm>
              <a:off x="6310935" y="2116434"/>
              <a:ext cx="22204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4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decoder</a:t>
              </a:r>
            </a:p>
          </p:txBody>
        </p:sp>
        <p:grpSp>
          <p:nvGrpSpPr>
            <p:cNvPr id="78" name="群組 77"/>
            <p:cNvGrpSpPr/>
            <p:nvPr/>
          </p:nvGrpSpPr>
          <p:grpSpPr>
            <a:xfrm>
              <a:off x="6515858" y="1101343"/>
              <a:ext cx="838399" cy="584775"/>
              <a:chOff x="6590400" y="5442422"/>
              <a:chExt cx="838399" cy="584775"/>
            </a:xfrm>
          </p:grpSpPr>
          <p:sp>
            <p:nvSpPr>
              <p:cNvPr id="79" name="矩形 78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0" name="文字方塊 79"/>
                  <p:cNvSpPr txBox="1"/>
                  <p:nvPr/>
                </p:nvSpPr>
                <p:spPr>
                  <a:xfrm>
                    <a:off x="6751400" y="5442422"/>
                    <a:ext cx="573138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acc>
                            <m:accPr>
                              <m:chr m:val="̂"/>
                              <m:ctrlPr>
                                <a:rPr kumimoji="1" lang="en-US" altLang="zh-TW" sz="32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Helvetica" charset="0"/>
                                  <a:cs typeface="Helvetica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TW" sz="32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Helvetica" charset="0"/>
                                  <a:cs typeface="Helvetica" charset="0"/>
                                </a:rPr>
                                <m:t>𝑥</m:t>
                              </m:r>
                            </m:e>
                          </m:acc>
                        </m:oMath>
                      </m:oMathPara>
                    </a14:m>
                    <a:endParaRPr kumimoji="1" lang="en-US" altLang="zh-TW" sz="32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80" name="文字方塊 7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51400" y="5442422"/>
                    <a:ext cx="573138" cy="584775"/>
                  </a:xfrm>
                  <a:prstGeom prst="rect">
                    <a:avLst/>
                  </a:prstGeom>
                  <a:blipFill rotWithShape="0">
                    <a:blip r:embed="rId1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84" name="直線箭頭接點 83"/>
            <p:cNvCxnSpPr>
              <a:stCxn id="38" idx="0"/>
              <a:endCxn id="55" idx="2"/>
            </p:cNvCxnSpPr>
            <p:nvPr/>
          </p:nvCxnSpPr>
          <p:spPr>
            <a:xfrm flipH="1" flipV="1">
              <a:off x="6211742" y="4435160"/>
              <a:ext cx="723317" cy="32404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箭頭接點 86"/>
            <p:cNvCxnSpPr>
              <a:stCxn id="38" idx="0"/>
              <a:endCxn id="74" idx="2"/>
            </p:cNvCxnSpPr>
            <p:nvPr/>
          </p:nvCxnSpPr>
          <p:spPr>
            <a:xfrm flipV="1">
              <a:off x="6935059" y="4429236"/>
              <a:ext cx="627217" cy="3299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線箭頭接點 89"/>
            <p:cNvCxnSpPr>
              <a:endCxn id="72" idx="2"/>
            </p:cNvCxnSpPr>
            <p:nvPr/>
          </p:nvCxnSpPr>
          <p:spPr>
            <a:xfrm flipV="1">
              <a:off x="6289582" y="3506650"/>
              <a:ext cx="652492" cy="46384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箭頭接點 92"/>
            <p:cNvCxnSpPr>
              <a:endCxn id="72" idx="2"/>
            </p:cNvCxnSpPr>
            <p:nvPr/>
          </p:nvCxnSpPr>
          <p:spPr>
            <a:xfrm flipH="1" flipV="1">
              <a:off x="6942074" y="3506650"/>
              <a:ext cx="598848" cy="45704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箭頭接點 95"/>
            <p:cNvCxnSpPr/>
            <p:nvPr/>
          </p:nvCxnSpPr>
          <p:spPr>
            <a:xfrm flipV="1">
              <a:off x="6930446" y="2696757"/>
              <a:ext cx="2" cy="32003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箭頭接點 99"/>
            <p:cNvCxnSpPr/>
            <p:nvPr/>
          </p:nvCxnSpPr>
          <p:spPr>
            <a:xfrm flipV="1">
              <a:off x="6958816" y="1696049"/>
              <a:ext cx="2" cy="32003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2526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Loss Function of VAE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TW" dirty="0" smtClean="0"/>
                  <a:t>Loss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𝑙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zh-TW" dirty="0" smtClean="0"/>
                  <a:t> for </a:t>
                </a:r>
                <a:r>
                  <a:rPr kumimoji="1" lang="en-US" altLang="zh-TW" dirty="0" err="1" smtClean="0"/>
                  <a:t>datapoint</a:t>
                </a:r>
                <a:r>
                  <a:rPr kumimoji="1" lang="en-US" altLang="zh-TW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zh-TW" dirty="0" smtClean="0"/>
                  <a:t>:</a:t>
                </a:r>
              </a:p>
              <a:p>
                <a:endParaRPr kumimoji="1" lang="en-US" altLang="zh-TW" dirty="0"/>
              </a:p>
              <a:p>
                <a:endParaRPr kumimoji="1" lang="en-US" altLang="zh-TW" dirty="0"/>
              </a:p>
              <a:p>
                <a:endParaRPr kumimoji="1" lang="en-US" altLang="zh-TW" dirty="0" smtClean="0"/>
              </a:p>
              <a:p>
                <a:endParaRPr kumimoji="1" lang="en-US" altLang="zh-TW" sz="1400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121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21</a:t>
            </a:fld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3094236" y="4577791"/>
            <a:ext cx="1687607" cy="11101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cxnSp>
        <p:nvCxnSpPr>
          <p:cNvPr id="8" name="直線箭頭接點 7"/>
          <p:cNvCxnSpPr>
            <a:stCxn id="15" idx="3"/>
            <a:endCxn id="7" idx="1"/>
          </p:cNvCxnSpPr>
          <p:nvPr/>
        </p:nvCxnSpPr>
        <p:spPr>
          <a:xfrm flipV="1">
            <a:off x="2736239" y="5132864"/>
            <a:ext cx="357996" cy="268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/>
              <p:cNvSpPr txBox="1"/>
              <p:nvPr/>
            </p:nvSpPr>
            <p:spPr>
              <a:xfrm>
                <a:off x="3292037" y="4692010"/>
                <a:ext cx="133496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40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rPr>
                  <a:t>encoder</a:t>
                </a:r>
                <a:endParaRPr kumimoji="1" lang="en-US" altLang="zh-TW" sz="24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2400" i="1">
                          <a:solidFill>
                            <a:schemeClr val="bg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𝜃</m:t>
                      </m:r>
                    </m:oMath>
                  </m:oMathPara>
                </a14:m>
                <a:endParaRPr kumimoji="1" lang="en-US" altLang="zh-TW" sz="24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10" name="文字方塊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2037" y="4692010"/>
                <a:ext cx="1334967" cy="830997"/>
              </a:xfrm>
              <a:prstGeom prst="rect">
                <a:avLst/>
              </a:prstGeom>
              <a:blipFill rotWithShape="0">
                <a:blip r:embed="rId3"/>
                <a:stretch>
                  <a:fillRect l="-6849" t="-5882" r="-411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群組 10"/>
          <p:cNvGrpSpPr/>
          <p:nvPr/>
        </p:nvGrpSpPr>
        <p:grpSpPr>
          <a:xfrm>
            <a:off x="5090635" y="4325445"/>
            <a:ext cx="838399" cy="497901"/>
            <a:chOff x="6590400" y="5525415"/>
            <a:chExt cx="838399" cy="497901"/>
          </a:xfrm>
        </p:grpSpPr>
        <p:sp>
          <p:nvSpPr>
            <p:cNvPr id="12" name="矩形 11"/>
            <p:cNvSpPr/>
            <p:nvPr/>
          </p:nvSpPr>
          <p:spPr>
            <a:xfrm>
              <a:off x="6590400" y="5532207"/>
              <a:ext cx="838399" cy="491109"/>
            </a:xfrm>
            <a:prstGeom prst="rect">
              <a:avLst/>
            </a:prstGeom>
            <a:solidFill>
              <a:srgbClr val="CDA2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 sz="32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文字方塊 12"/>
                <p:cNvSpPr txBox="1"/>
                <p:nvPr/>
              </p:nvSpPr>
              <p:spPr>
                <a:xfrm>
                  <a:off x="6636353" y="5525415"/>
                  <a:ext cx="57313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TW" sz="2400" i="1">
                            <a:solidFill>
                              <a:schemeClr val="bg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𝜇</m:t>
                        </m:r>
                        <m:d>
                          <m:dPr>
                            <m:ctrlPr>
                              <a:rPr kumimoji="1" lang="en-US" altLang="zh-TW" sz="24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4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</m:d>
                      </m:oMath>
                    </m:oMathPara>
                  </a14:m>
                  <a:endParaRPr kumimoji="1" lang="en-US" altLang="zh-TW" sz="2400" dirty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13" name="文字方塊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36353" y="5525415"/>
                  <a:ext cx="573138" cy="461665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2128" r="-17021" b="-10667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群組 13"/>
          <p:cNvGrpSpPr/>
          <p:nvPr/>
        </p:nvGrpSpPr>
        <p:grpSpPr>
          <a:xfrm>
            <a:off x="1897841" y="4800211"/>
            <a:ext cx="838399" cy="585097"/>
            <a:chOff x="6590400" y="5442422"/>
            <a:chExt cx="838399" cy="585097"/>
          </a:xfrm>
        </p:grpSpPr>
        <p:sp>
          <p:nvSpPr>
            <p:cNvPr id="15" name="矩形 14"/>
            <p:cNvSpPr/>
            <p:nvPr/>
          </p:nvSpPr>
          <p:spPr>
            <a:xfrm>
              <a:off x="6590400" y="5532207"/>
              <a:ext cx="838399" cy="491109"/>
            </a:xfrm>
            <a:prstGeom prst="rect">
              <a:avLst/>
            </a:prstGeom>
            <a:solidFill>
              <a:srgbClr val="CDA2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 sz="32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字方塊 15"/>
                <p:cNvSpPr txBox="1"/>
                <p:nvPr/>
              </p:nvSpPr>
              <p:spPr>
                <a:xfrm>
                  <a:off x="6751400" y="5442422"/>
                  <a:ext cx="573138" cy="5850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TW" sz="3200" i="1">
                            <a:solidFill>
                              <a:schemeClr val="bg1"/>
                            </a:solidFill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𝑥</m:t>
                        </m:r>
                      </m:oMath>
                    </m:oMathPara>
                  </a14:m>
                  <a:endParaRPr kumimoji="1" lang="en-US" altLang="zh-TW" sz="3200" dirty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16" name="文字方塊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51400" y="5442422"/>
                  <a:ext cx="573138" cy="585097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/>
              <p:cNvSpPr/>
              <p:nvPr/>
            </p:nvSpPr>
            <p:spPr>
              <a:xfrm>
                <a:off x="5903215" y="5481390"/>
                <a:ext cx="157408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1600" i="1">
                          <a:latin typeface="Cambria Math" charset="0"/>
                          <a:ea typeface="Helvetica" charset="0"/>
                          <a:cs typeface="Helvetica" charset="0"/>
                        </a:rPr>
                        <m:t>𝑠𝑎𝑚𝑝𝑙𝑒</m:t>
                      </m:r>
                      <m:r>
                        <a:rPr kumimoji="1" lang="en-US" altLang="zh-TW" sz="1600" i="1">
                          <a:latin typeface="Cambria Math" charset="0"/>
                          <a:ea typeface="Helvetica" charset="0"/>
                          <a:cs typeface="Helvetica" charset="0"/>
                        </a:rPr>
                        <m:t> </m:t>
                      </m:r>
                      <m:r>
                        <a:rPr kumimoji="1" lang="en-US" altLang="zh-TW" sz="1600" i="1">
                          <a:latin typeface="Cambria Math" charset="0"/>
                          <a:ea typeface="Helvetica" charset="0"/>
                          <a:cs typeface="Helvetica" charset="0"/>
                        </a:rPr>
                        <m:t>𝑓𝑜𝑟𝑚</m:t>
                      </m:r>
                    </m:oMath>
                  </m:oMathPara>
                </a14:m>
                <a:endParaRPr kumimoji="1" lang="en-US" altLang="zh-TW" sz="1600" i="1" dirty="0">
                  <a:latin typeface="Cambria Math" charset="0"/>
                  <a:ea typeface="Helvetica" charset="0"/>
                  <a:cs typeface="Helvetica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1600" i="1">
                          <a:latin typeface="Cambria Math" charset="0"/>
                          <a:ea typeface="Helvetica" charset="0"/>
                          <a:cs typeface="Helvetica" charset="0"/>
                        </a:rPr>
                        <m:t> </m:t>
                      </m:r>
                      <m:r>
                        <a:rPr kumimoji="1" lang="en-US" altLang="zh-TW" sz="16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𝒩</m:t>
                      </m:r>
                      <m:r>
                        <a:rPr kumimoji="1" lang="en-US" altLang="zh-TW" sz="16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kumimoji="1" lang="en-US" altLang="zh-TW" sz="16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𝜇</m:t>
                      </m:r>
                      <m:d>
                        <m:dPr>
                          <m:ctrlPr>
                            <a:rPr kumimoji="1" lang="en-US" altLang="zh-TW" sz="16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16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TW" sz="16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,∑(</m:t>
                      </m:r>
                      <m:r>
                        <a:rPr kumimoji="1" lang="en-US" altLang="zh-TW" sz="16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𝑥</m:t>
                      </m:r>
                      <m:r>
                        <a:rPr kumimoji="1" lang="en-US" altLang="zh-TW" sz="16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))</m:t>
                      </m:r>
                    </m:oMath>
                  </m:oMathPara>
                </a14:m>
                <a:endParaRPr kumimoji="1" lang="en-US" altLang="zh-TW" sz="16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17" name="矩形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3215" y="5481390"/>
                <a:ext cx="1574084" cy="584775"/>
              </a:xfrm>
              <a:prstGeom prst="rect">
                <a:avLst/>
              </a:prstGeom>
              <a:blipFill rotWithShape="0">
                <a:blip r:embed="rId6"/>
                <a:stretch>
                  <a:fillRect t="-50000" b="-6562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" name="群組 17"/>
          <p:cNvGrpSpPr/>
          <p:nvPr/>
        </p:nvGrpSpPr>
        <p:grpSpPr>
          <a:xfrm>
            <a:off x="6238712" y="4772846"/>
            <a:ext cx="838399" cy="585097"/>
            <a:chOff x="6590400" y="5442422"/>
            <a:chExt cx="838399" cy="585097"/>
          </a:xfrm>
        </p:grpSpPr>
        <p:sp>
          <p:nvSpPr>
            <p:cNvPr id="19" name="矩形 18"/>
            <p:cNvSpPr/>
            <p:nvPr/>
          </p:nvSpPr>
          <p:spPr>
            <a:xfrm>
              <a:off x="6590400" y="5532207"/>
              <a:ext cx="838399" cy="491109"/>
            </a:xfrm>
            <a:prstGeom prst="rect">
              <a:avLst/>
            </a:prstGeom>
            <a:solidFill>
              <a:srgbClr val="CDA2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 sz="32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文字方塊 19"/>
                <p:cNvSpPr txBox="1"/>
                <p:nvPr/>
              </p:nvSpPr>
              <p:spPr>
                <a:xfrm>
                  <a:off x="6751400" y="5442422"/>
                  <a:ext cx="573138" cy="5850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TW" sz="3200" i="1">
                            <a:solidFill>
                              <a:schemeClr val="bg1"/>
                            </a:solidFill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𝑧</m:t>
                        </m:r>
                      </m:oMath>
                    </m:oMathPara>
                  </a14:m>
                  <a:endParaRPr kumimoji="1" lang="en-US" altLang="zh-TW" sz="3200" dirty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20" name="文字方塊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51400" y="5442422"/>
                  <a:ext cx="573138" cy="585097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1" name="群組 20"/>
          <p:cNvGrpSpPr/>
          <p:nvPr/>
        </p:nvGrpSpPr>
        <p:grpSpPr>
          <a:xfrm>
            <a:off x="5090635" y="5421574"/>
            <a:ext cx="838399" cy="497901"/>
            <a:chOff x="6590400" y="5525415"/>
            <a:chExt cx="838399" cy="497901"/>
          </a:xfrm>
        </p:grpSpPr>
        <p:sp>
          <p:nvSpPr>
            <p:cNvPr id="22" name="矩形 21"/>
            <p:cNvSpPr/>
            <p:nvPr/>
          </p:nvSpPr>
          <p:spPr>
            <a:xfrm>
              <a:off x="6590400" y="5532207"/>
              <a:ext cx="838399" cy="491109"/>
            </a:xfrm>
            <a:prstGeom prst="rect">
              <a:avLst/>
            </a:prstGeom>
            <a:solidFill>
              <a:srgbClr val="CDA2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 sz="32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文字方塊 22"/>
                <p:cNvSpPr txBox="1"/>
                <p:nvPr/>
              </p:nvSpPr>
              <p:spPr>
                <a:xfrm>
                  <a:off x="6636353" y="5525415"/>
                  <a:ext cx="57313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TW" sz="2400" i="1">
                            <a:solidFill>
                              <a:schemeClr val="bg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∑(</m:t>
                        </m:r>
                        <m:r>
                          <a:rPr kumimoji="1" lang="en-US" altLang="zh-TW" sz="2400" i="1">
                            <a:solidFill>
                              <a:schemeClr val="bg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kumimoji="1" lang="en-US" altLang="zh-TW" sz="2400" i="1">
                            <a:solidFill>
                              <a:schemeClr val="bg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oMath>
                    </m:oMathPara>
                  </a14:m>
                  <a:endParaRPr kumimoji="1" lang="en-US" altLang="zh-TW" sz="2400" dirty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23" name="文字方塊 2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36353" y="5525415"/>
                  <a:ext cx="573138" cy="46166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8511" r="-52128" b="-19737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4" name="矩形 23"/>
          <p:cNvSpPr/>
          <p:nvPr/>
        </p:nvSpPr>
        <p:spPr>
          <a:xfrm>
            <a:off x="7425960" y="4577790"/>
            <a:ext cx="1687607" cy="10961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字方塊 24"/>
              <p:cNvSpPr txBox="1"/>
              <p:nvPr/>
            </p:nvSpPr>
            <p:spPr>
              <a:xfrm>
                <a:off x="7605109" y="4675564"/>
                <a:ext cx="1463316" cy="8638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400" dirty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rPr>
                  <a:t>decoder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  <m:e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kumimoji="1" lang="en-US" altLang="zh-TW" sz="24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25" name="文字方塊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5109" y="4675564"/>
                <a:ext cx="1463316" cy="863891"/>
              </a:xfrm>
              <a:prstGeom prst="rect">
                <a:avLst/>
              </a:prstGeom>
              <a:blipFill rotWithShape="0">
                <a:blip r:embed="rId9"/>
                <a:stretch>
                  <a:fillRect l="-6667" t="-5634" b="-633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群組 25"/>
          <p:cNvGrpSpPr/>
          <p:nvPr/>
        </p:nvGrpSpPr>
        <p:grpSpPr>
          <a:xfrm>
            <a:off x="9394077" y="4777783"/>
            <a:ext cx="838399" cy="584775"/>
            <a:chOff x="6590400" y="5442422"/>
            <a:chExt cx="838399" cy="584775"/>
          </a:xfrm>
        </p:grpSpPr>
        <p:sp>
          <p:nvSpPr>
            <p:cNvPr id="27" name="矩形 26"/>
            <p:cNvSpPr/>
            <p:nvPr/>
          </p:nvSpPr>
          <p:spPr>
            <a:xfrm>
              <a:off x="6590400" y="5532207"/>
              <a:ext cx="838399" cy="491109"/>
            </a:xfrm>
            <a:prstGeom prst="rect">
              <a:avLst/>
            </a:prstGeom>
            <a:solidFill>
              <a:srgbClr val="CDA2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 sz="32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字方塊 27"/>
                <p:cNvSpPr txBox="1"/>
                <p:nvPr/>
              </p:nvSpPr>
              <p:spPr>
                <a:xfrm>
                  <a:off x="6751400" y="5442422"/>
                  <a:ext cx="57313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kumimoji="1" lang="en-US" altLang="zh-TW" sz="32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</m:ctrlPr>
                          </m:accPr>
                          <m:e>
                            <m:r>
                              <a:rPr kumimoji="1" lang="en-US" altLang="zh-TW" sz="32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𝑥</m:t>
                            </m:r>
                          </m:e>
                        </m:acc>
                      </m:oMath>
                    </m:oMathPara>
                  </a14:m>
                  <a:endParaRPr kumimoji="1" lang="en-US" altLang="zh-TW" sz="3200" dirty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28" name="文字方塊 2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51400" y="5442422"/>
                  <a:ext cx="573138" cy="584775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72" name="直線箭頭接點 71"/>
          <p:cNvCxnSpPr>
            <a:stCxn id="7" idx="3"/>
            <a:endCxn id="12" idx="1"/>
          </p:cNvCxnSpPr>
          <p:nvPr/>
        </p:nvCxnSpPr>
        <p:spPr>
          <a:xfrm flipV="1">
            <a:off x="4781842" y="4577792"/>
            <a:ext cx="308792" cy="55507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箭頭接點 74"/>
          <p:cNvCxnSpPr>
            <a:stCxn id="7" idx="3"/>
            <a:endCxn id="22" idx="1"/>
          </p:cNvCxnSpPr>
          <p:nvPr/>
        </p:nvCxnSpPr>
        <p:spPr>
          <a:xfrm>
            <a:off x="4781842" y="5132864"/>
            <a:ext cx="308792" cy="5410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箭頭接點 77"/>
          <p:cNvCxnSpPr>
            <a:endCxn id="19" idx="1"/>
          </p:cNvCxnSpPr>
          <p:nvPr/>
        </p:nvCxnSpPr>
        <p:spPr>
          <a:xfrm flipV="1">
            <a:off x="5909893" y="5108186"/>
            <a:ext cx="328819" cy="5797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箭頭接點 80"/>
          <p:cNvCxnSpPr>
            <a:stCxn id="12" idx="3"/>
            <a:endCxn id="19" idx="1"/>
          </p:cNvCxnSpPr>
          <p:nvPr/>
        </p:nvCxnSpPr>
        <p:spPr>
          <a:xfrm>
            <a:off x="5929033" y="4577791"/>
            <a:ext cx="309678" cy="53039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箭頭接點 84"/>
          <p:cNvCxnSpPr>
            <a:stCxn id="19" idx="3"/>
            <a:endCxn id="24" idx="1"/>
          </p:cNvCxnSpPr>
          <p:nvPr/>
        </p:nvCxnSpPr>
        <p:spPr>
          <a:xfrm>
            <a:off x="7077111" y="5108185"/>
            <a:ext cx="348849" cy="1767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箭頭接點 87"/>
          <p:cNvCxnSpPr>
            <a:stCxn id="24" idx="3"/>
            <a:endCxn id="27" idx="1"/>
          </p:cNvCxnSpPr>
          <p:nvPr/>
        </p:nvCxnSpPr>
        <p:spPr>
          <a:xfrm flipV="1">
            <a:off x="9113566" y="5113123"/>
            <a:ext cx="280510" cy="1273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文字方塊 102"/>
              <p:cNvSpPr txBox="1"/>
              <p:nvPr/>
            </p:nvSpPr>
            <p:spPr>
              <a:xfrm>
                <a:off x="7669285" y="5691731"/>
                <a:ext cx="133496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400" dirty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rPr>
                  <a:t>encoder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𝑧</m:t>
                          </m:r>
                        </m:e>
                        <m:e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kumimoji="1" lang="en-US" altLang="zh-TW" sz="24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103" name="文字方塊 10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9285" y="5691731"/>
                <a:ext cx="1334967" cy="830997"/>
              </a:xfrm>
              <a:prstGeom prst="rect">
                <a:avLst/>
              </a:prstGeom>
              <a:blipFill rotWithShape="0">
                <a:blip r:embed="rId11"/>
                <a:stretch>
                  <a:fillRect l="-6849" t="-5882" r="-4110" b="-588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7" name="乘號 106"/>
          <p:cNvSpPr/>
          <p:nvPr/>
        </p:nvSpPr>
        <p:spPr>
          <a:xfrm>
            <a:off x="4917480" y="5071581"/>
            <a:ext cx="1185730" cy="1209135"/>
          </a:xfrm>
          <a:prstGeom prst="mathMultiply">
            <a:avLst>
              <a:gd name="adj1" fmla="val 8111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grpSp>
        <p:nvGrpSpPr>
          <p:cNvPr id="114" name="群組 113"/>
          <p:cNvGrpSpPr/>
          <p:nvPr/>
        </p:nvGrpSpPr>
        <p:grpSpPr>
          <a:xfrm>
            <a:off x="254529" y="2036809"/>
            <a:ext cx="11195412" cy="1784549"/>
            <a:chOff x="1310978" y="2213393"/>
            <a:chExt cx="8830540" cy="152397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矩形 4"/>
                <p:cNvSpPr/>
                <p:nvPr/>
              </p:nvSpPr>
              <p:spPr>
                <a:xfrm>
                  <a:off x="2494722" y="2213393"/>
                  <a:ext cx="7202557" cy="51931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TW" sz="26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𝑙</m:t>
                            </m:r>
                          </m:e>
                          <m:sub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sz="26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𝜃</m:t>
                            </m:r>
                            <m:r>
                              <a:rPr kumimoji="1" lang="en-US" altLang="zh-TW" sz="2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,</m:t>
                            </m:r>
                            <m:r>
                              <a:rPr kumimoji="1" lang="en-US" altLang="zh-TW" sz="2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e>
                        </m:d>
                        <m:r>
                          <a:rPr kumimoji="1" lang="en-US" altLang="zh-TW" sz="2600" i="1">
                            <a:latin typeface="Cambria Math" charset="0"/>
                          </a:rPr>
                          <m:t>=−</m:t>
                        </m:r>
                        <m:sSub>
                          <m:sSubPr>
                            <m:ctrlPr>
                              <a:rPr kumimoji="1" lang="en-US" altLang="zh-TW" sz="26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sz="2600" b="1">
                                <a:latin typeface="Cambria Math" charset="0"/>
                              </a:rPr>
                              <m:t>𝐄</m:t>
                            </m:r>
                          </m:e>
                          <m:sub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𝑧</m:t>
                            </m:r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~</m:t>
                            </m:r>
                            <m:sSub>
                              <m:sSubPr>
                                <m:ctrlPr>
                                  <a:rPr kumimoji="1" lang="en-US" altLang="zh-TW" sz="26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600" i="1">
                                    <a:latin typeface="Cambria Math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kumimoji="1" lang="en-US" altLang="zh-TW" sz="26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kumimoji="1" lang="en-US" altLang="zh-TW" sz="26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TW" sz="2600" i="1">
                                    <a:latin typeface="Cambria Math" charset="0"/>
                                  </a:rPr>
                                  <m:t>𝑧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kumimoji="1" lang="en-US" altLang="zh-TW" sz="26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TW" sz="2600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kumimoji="1" lang="en-US" altLang="zh-TW" sz="2600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sub>
                        </m:sSub>
                        <m:d>
                          <m:dPr>
                            <m:begChr m:val="["/>
                            <m:endChr m:val="]"/>
                            <m:ctrlPr>
                              <a:rPr kumimoji="1" lang="en-US" altLang="zh-TW" sz="26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kumimoji="1" lang="en-US" altLang="zh-TW" sz="2600">
                                <a:latin typeface="Cambria Math" charset="0"/>
                              </a:rPr>
                              <m:t>log</m:t>
                            </m:r>
                            <m:sSub>
                              <m:sSubPr>
                                <m:ctrlPr>
                                  <a:rPr kumimoji="1" lang="en-US" altLang="zh-TW" sz="26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600" i="1">
                                    <a:latin typeface="Cambria Math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kumimoji="1" lang="en-US" altLang="zh-TW" sz="26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</m:sub>
                            </m:sSub>
                            <m:d>
                              <m:dPr>
                                <m:ctrlPr>
                                  <a:rPr kumimoji="1" lang="en-US" altLang="zh-TW" sz="26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TW" sz="26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TW" sz="2600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kumimoji="1" lang="en-US" altLang="zh-TW" sz="2600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kumimoji="1" lang="en-US" altLang="zh-TW" sz="2600" i="1">
                                    <a:latin typeface="Cambria Math" charset="0"/>
                                  </a:rPr>
                                  <m:t>𝑧</m:t>
                                </m:r>
                              </m:e>
                            </m:d>
                          </m:e>
                        </m:d>
                        <m:r>
                          <a:rPr kumimoji="1" lang="en-US" altLang="zh-TW" sz="2600" i="1">
                            <a:latin typeface="Cambria Math" charset="0"/>
                          </a:rPr>
                          <m:t>+</m:t>
                        </m:r>
                        <m:r>
                          <a:rPr kumimoji="1" lang="en-US" altLang="zh-TW" sz="2600" b="1">
                            <a:latin typeface="Cambria Math" charset="0"/>
                          </a:rPr>
                          <m:t>𝐊𝐋</m:t>
                        </m:r>
                        <m:r>
                          <a:rPr kumimoji="1" lang="en-US" altLang="zh-TW" sz="2600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TW" sz="26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𝑞</m:t>
                            </m:r>
                          </m:e>
                          <m:sub>
                            <m:r>
                              <a:rPr kumimoji="1" lang="en-US" altLang="zh-TW" sz="2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sz="26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𝑧</m:t>
                            </m:r>
                          </m:e>
                          <m:e>
                            <m:sSub>
                              <m:sSubPr>
                                <m:ctrlPr>
                                  <a:rPr kumimoji="1" lang="en-US" altLang="zh-TW" sz="26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6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TW" sz="2600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TW" sz="2600" i="1">
                            <a:latin typeface="Cambria Math" charset="0"/>
                          </a:rPr>
                          <m:t>|</m:t>
                        </m:r>
                        <m:d>
                          <m:dPr>
                            <m:begChr m:val="|"/>
                            <m:ctrlPr>
                              <a:rPr kumimoji="1" lang="en-US" altLang="zh-TW" sz="26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𝑝</m:t>
                            </m:r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(</m:t>
                            </m:r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𝑧</m:t>
                            </m:r>
                            <m:r>
                              <a:rPr kumimoji="1" lang="en-US" altLang="zh-TW" sz="2600" i="1">
                                <a:latin typeface="Cambria Math" charset="0"/>
                              </a:rPr>
                              <m:t>)</m:t>
                            </m:r>
                          </m:e>
                        </m:d>
                      </m:oMath>
                    </m:oMathPara>
                  </a14:m>
                  <a:endParaRPr kumimoji="1" lang="zh-TW" altLang="en-US" sz="2600" dirty="0"/>
                </a:p>
              </p:txBody>
            </p:sp>
          </mc:Choice>
          <mc:Fallback xmlns="">
            <p:sp>
              <p:nvSpPr>
                <p:cNvPr id="5" name="矩形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94722" y="2213393"/>
                  <a:ext cx="7202557" cy="519319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矩形 5"/>
            <p:cNvSpPr/>
            <p:nvPr/>
          </p:nvSpPr>
          <p:spPr>
            <a:xfrm>
              <a:off x="3665498" y="3029478"/>
              <a:ext cx="368569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400" dirty="0">
                  <a:latin typeface="Helvetica" charset="0"/>
                  <a:ea typeface="Helvetica" charset="0"/>
                  <a:cs typeface="Helvetica" charset="0"/>
                </a:rPr>
                <a:t>Reconstruction loss</a:t>
              </a:r>
            </a:p>
            <a:p>
              <a:pPr algn="ctr"/>
              <a:r>
                <a:rPr lang="en-US" altLang="zh-TW" sz="2400" dirty="0">
                  <a:latin typeface="Helvetica" charset="0"/>
                  <a:ea typeface="Helvetica" charset="0"/>
                  <a:cs typeface="Helvetica" charset="0"/>
                </a:rPr>
                <a:t>(The same as </a:t>
              </a:r>
              <a:r>
                <a:rPr lang="en-US" altLang="zh-TW" sz="2400" dirty="0" err="1">
                  <a:latin typeface="Helvetica" charset="0"/>
                  <a:ea typeface="Helvetica" charset="0"/>
                  <a:cs typeface="Helvetica" charset="0"/>
                </a:rPr>
                <a:t>autoencoder</a:t>
              </a:r>
              <a:r>
                <a:rPr lang="en-US" altLang="zh-TW" sz="2400" dirty="0">
                  <a:latin typeface="Helvetica" charset="0"/>
                  <a:ea typeface="Helvetica" charset="0"/>
                  <a:cs typeface="Helvetica" charset="0"/>
                </a:rPr>
                <a:t>)</a:t>
              </a:r>
              <a:endParaRPr lang="zh-TW" alt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37" name="右大括弧 36"/>
            <p:cNvSpPr/>
            <p:nvPr/>
          </p:nvSpPr>
          <p:spPr>
            <a:xfrm rot="5400000">
              <a:off x="5254849" y="1364689"/>
              <a:ext cx="359497" cy="2970897"/>
            </a:xfrm>
            <a:prstGeom prst="rightBrace">
              <a:avLst>
                <a:gd name="adj1" fmla="val 36959"/>
                <a:gd name="adj2" fmla="val 49458"/>
              </a:avLst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 sz="2000"/>
            </a:p>
          </p:txBody>
        </p:sp>
        <p:sp>
          <p:nvSpPr>
            <p:cNvPr id="38" name="右大括弧 37"/>
            <p:cNvSpPr/>
            <p:nvPr/>
          </p:nvSpPr>
          <p:spPr>
            <a:xfrm rot="5400000">
              <a:off x="8049587" y="1934117"/>
              <a:ext cx="359497" cy="1903779"/>
            </a:xfrm>
            <a:prstGeom prst="rightBrace">
              <a:avLst>
                <a:gd name="adj1" fmla="val 36959"/>
                <a:gd name="adj2" fmla="val 49458"/>
              </a:avLst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 sz="2000"/>
            </a:p>
          </p:txBody>
        </p:sp>
        <p:sp>
          <p:nvSpPr>
            <p:cNvPr id="39" name="矩形 38"/>
            <p:cNvSpPr/>
            <p:nvPr/>
          </p:nvSpPr>
          <p:spPr>
            <a:xfrm>
              <a:off x="6455820" y="3066687"/>
              <a:ext cx="368569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400" dirty="0" err="1">
                  <a:latin typeface="Helvetica" charset="0"/>
                  <a:ea typeface="Helvetica" charset="0"/>
                  <a:cs typeface="Helvetica" charset="0"/>
                </a:rPr>
                <a:t>Regularizer</a:t>
              </a:r>
              <a:endParaRPr lang="zh-TW" alt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2" name="右大括弧 111"/>
            <p:cNvSpPr/>
            <p:nvPr/>
          </p:nvSpPr>
          <p:spPr>
            <a:xfrm rot="5400000">
              <a:off x="3223789" y="2514637"/>
              <a:ext cx="198818" cy="573616"/>
            </a:xfrm>
            <a:prstGeom prst="rightBrace">
              <a:avLst>
                <a:gd name="adj1" fmla="val 36959"/>
                <a:gd name="adj2" fmla="val 49458"/>
              </a:avLst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 sz="2000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310978" y="2948412"/>
              <a:ext cx="368569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400" dirty="0">
                  <a:latin typeface="Helvetica" charset="0"/>
                  <a:ea typeface="Helvetica" charset="0"/>
                  <a:cs typeface="Helvetica" charset="0"/>
                </a:rPr>
                <a:t>Parameters </a:t>
              </a:r>
            </a:p>
            <a:p>
              <a:pPr algn="ctr"/>
              <a:r>
                <a:rPr lang="en-US" altLang="zh-TW" sz="2400" dirty="0">
                  <a:latin typeface="Helvetica" charset="0"/>
                  <a:ea typeface="Helvetica" charset="0"/>
                  <a:cs typeface="Helvetica" charset="0"/>
                </a:rPr>
                <a:t>of NN</a:t>
              </a:r>
              <a:endParaRPr lang="zh-TW" alt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545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Maximum Likelihood (1)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22</a:t>
            </a:fld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1865252" y="1612090"/>
                <a:ext cx="3417218" cy="13492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zh-TW" sz="2400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b="1">
                              <a:latin typeface="Cambria Math" charset="0"/>
                            </a:rPr>
                            <m:t>𝐄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kumimoji="1" lang="en-US" altLang="zh-TW" sz="2400">
                              <a:latin typeface="Cambria Math" charset="0"/>
                            </a:rPr>
                            <m:t>log</m:t>
                          </m:r>
                          <m:f>
                            <m:fPr>
                              <m:ctrlPr>
                                <a:rPr kumimoji="1" lang="bg-BG" altLang="zh-TW" sz="24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1" lang="en-US" altLang="zh-TW" sz="24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𝑥</m:t>
                                  </m:r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|</m:t>
                                  </m:r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𝑧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1" lang="en-US" altLang="zh-TW" sz="24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𝑧</m:t>
                                  </m:r>
                                </m:e>
                              </m:d>
                            </m:num>
                            <m:den>
                              <m:sSub>
                                <m:sSub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1" lang="en-US" altLang="zh-TW" sz="24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𝑧</m:t>
                                  </m:r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|</m:t>
                                  </m:r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d>
                            </m:den>
                          </m:f>
                        </m:e>
                      </m:d>
                    </m:oMath>
                  </m:oMathPara>
                </a14:m>
                <a:endParaRPr kumimoji="1" lang="en-US" altLang="zh-TW" sz="24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5252" y="1612090"/>
                <a:ext cx="3417218" cy="134921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1865252" y="2799966"/>
                <a:ext cx="4469622" cy="13492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zh-TW" sz="24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b="1">
                              <a:latin typeface="Cambria Math" charset="0"/>
                            </a:rPr>
                            <m:t>𝐄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kumimoji="1" lang="en-US" altLang="zh-TW" sz="2400">
                              <a:latin typeface="Cambria Math" charset="0"/>
                            </a:rPr>
                            <m:t>log</m:t>
                          </m:r>
                          <m:f>
                            <m:fPr>
                              <m:ctrlPr>
                                <a:rPr kumimoji="1" lang="bg-BG" altLang="zh-TW" sz="24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1" lang="en-US" altLang="zh-TW" sz="24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𝑥</m:t>
                                  </m:r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|</m:t>
                                  </m:r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𝑧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1" lang="en-US" altLang="zh-TW" sz="24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𝑧</m:t>
                                  </m:r>
                                </m:e>
                              </m:d>
                            </m:num>
                            <m:den>
                              <m:sSub>
                                <m:sSub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1" lang="en-US" altLang="zh-TW" sz="24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𝑧</m:t>
                                  </m:r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|</m:t>
                                  </m:r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d>
                            </m:den>
                          </m:f>
                          <m:f>
                            <m:fPr>
                              <m:ctrlPr>
                                <a:rPr kumimoji="1" lang="bg-BG" altLang="zh-TW" sz="24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kumimoji="1" lang="en-US" altLang="zh-TW" sz="24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𝑧</m:t>
                                  </m:r>
                                </m:e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d>
                            </m:num>
                            <m:den>
                              <m:sSub>
                                <m:sSub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kumimoji="1" lang="en-US" altLang="zh-TW" sz="24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zh-TW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𝑧</m:t>
                                  </m:r>
                                </m:e>
                                <m:e>
                                  <m:r>
                                    <a:rPr kumimoji="1" lang="en-US" altLang="zh-TW" sz="24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d>
                            </m:den>
                          </m:f>
                        </m:e>
                      </m:d>
                    </m:oMath>
                  </m:oMathPara>
                </a14:m>
                <a:endParaRPr kumimoji="1" lang="en-US" altLang="zh-TW" sz="24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5252" y="2799966"/>
                <a:ext cx="4469622" cy="134921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1865252" y="4288501"/>
                <a:ext cx="6806672" cy="10277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kumimoji="1" lang="en-US" altLang="zh-TW" sz="240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400" b="1"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 sz="2400">
                            <a:latin typeface="Cambria Math" charset="0"/>
                          </a:rPr>
                          <m:t>log</m:t>
                        </m:r>
                        <m:sSub>
                          <m:sSubPr>
                            <m:ctrlPr>
                              <a:rPr kumimoji="1" lang="en-US" altLang="zh-TW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sz="2400" i="1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TW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sz="24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400" i="1">
                                <a:latin typeface="Cambria Math" charset="0"/>
                              </a:rPr>
                              <m:t>𝑥</m:t>
                            </m:r>
                            <m:r>
                              <a:rPr kumimoji="1" lang="en-US" altLang="zh-TW" sz="2400" i="1">
                                <a:latin typeface="Cambria Math" charset="0"/>
                              </a:rPr>
                              <m:t>|</m:t>
                            </m:r>
                            <m:r>
                              <a:rPr kumimoji="1" lang="en-US" altLang="zh-TW" sz="2400" i="1">
                                <a:latin typeface="Cambria Math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kumimoji="1" lang="en-US" altLang="zh-TW" sz="2400" i="1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400" b="1"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 sz="2400">
                            <a:latin typeface="Cambria Math" charset="0"/>
                          </a:rPr>
                          <m:t>log</m:t>
                        </m:r>
                        <m:f>
                          <m:fPr>
                            <m:ctrlPr>
                              <a:rPr kumimoji="1" lang="bg-BG" altLang="zh-TW" sz="2400" i="1">
                                <a:latin typeface="Cambria Math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kumimoji="1" lang="en-US" altLang="zh-TW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kumimoji="1" lang="en-US" altLang="zh-TW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kumimoji="1" lang="en-US" altLang="zh-TW" sz="24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𝑧</m:t>
                                </m:r>
                              </m:e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</m:d>
                          </m:num>
                          <m:den>
                            <m:sSub>
                              <m:sSubPr>
                                <m:ctrlPr>
                                  <a:rPr kumimoji="1" lang="en-US" altLang="zh-TW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kumimoji="1" lang="en-US" altLang="zh-TW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</m:sub>
                            </m:sSub>
                            <m:d>
                              <m:dPr>
                                <m:ctrlPr>
                                  <a:rPr kumimoji="1" lang="en-US" altLang="zh-TW" sz="24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𝑧</m:t>
                                </m:r>
                              </m:e>
                            </m:d>
                          </m:den>
                        </m:f>
                      </m:e>
                    </m:d>
                  </m:oMath>
                </a14:m>
                <a:r>
                  <a:rPr kumimoji="1" lang="en-US" altLang="zh-TW" sz="2400" dirty="0"/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400" b="1"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 sz="2400">
                            <a:latin typeface="Cambria Math" charset="0"/>
                          </a:rPr>
                          <m:t>log</m:t>
                        </m:r>
                        <m:f>
                          <m:fPr>
                            <m:ctrlPr>
                              <a:rPr kumimoji="1" lang="bg-BG" altLang="zh-TW" sz="2400" i="1">
                                <a:latin typeface="Cambria Math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kumimoji="1" lang="en-US" altLang="zh-TW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kumimoji="1" lang="en-US" altLang="zh-TW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kumimoji="1" lang="en-US" altLang="zh-TW" sz="24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𝑧</m:t>
                                </m:r>
                              </m:e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</m:d>
                          </m:num>
                          <m:den>
                            <m:sSub>
                              <m:sSubPr>
                                <m:ctrlPr>
                                  <a:rPr kumimoji="1" lang="en-US" altLang="zh-TW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kumimoji="1" lang="en-US" altLang="zh-TW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</m:sub>
                            </m:sSub>
                            <m:d>
                              <m:dPr>
                                <m:ctrlPr>
                                  <a:rPr kumimoji="1" lang="en-US" altLang="zh-TW" sz="24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𝑧</m:t>
                                </m:r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|</m:t>
                                </m:r>
                                <m:r>
                                  <a:rPr kumimoji="1" lang="en-US" altLang="zh-TW" sz="24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</m:d>
                          </m:den>
                        </m:f>
                      </m:e>
                    </m:d>
                  </m:oMath>
                </a14:m>
                <a:endParaRPr kumimoji="1" lang="en-US" altLang="zh-TW" sz="2400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5252" y="4288501"/>
                <a:ext cx="6806672" cy="102778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/>
              <p:cNvSpPr/>
              <p:nvPr/>
            </p:nvSpPr>
            <p:spPr>
              <a:xfrm>
                <a:off x="1865252" y="5455602"/>
                <a:ext cx="8746305" cy="7353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zh-TW" sz="24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b="1">
                              <a:latin typeface="Cambria Math" charset="0"/>
                            </a:rPr>
                            <m:t>𝐄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kumimoji="1" lang="en-US" altLang="zh-TW" sz="2400">
                              <a:latin typeface="Cambria Math" charset="0"/>
                            </a:rPr>
                            <m:t>log</m:t>
                          </m:r>
                          <m:sSub>
                            <m:sSubPr>
                              <m:ctrlPr>
                                <a:rPr kumimoji="1" lang="en-US" altLang="zh-TW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1" lang="en-US" altLang="zh-TW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4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|</m:t>
                              </m:r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𝑧</m:t>
                              </m:r>
                            </m:e>
                          </m:d>
                        </m:e>
                      </m:d>
                      <m:r>
                        <a:rPr kumimoji="1" lang="en-US" altLang="zh-TW" sz="2400" i="1">
                          <a:latin typeface="Cambria Math" charset="0"/>
                        </a:rPr>
                        <m:t>−</m:t>
                      </m:r>
                      <m:r>
                        <a:rPr kumimoji="1" lang="en-US" altLang="zh-TW" sz="2400" b="1">
                          <a:latin typeface="Cambria Math" charset="0"/>
                        </a:rPr>
                        <m:t>𝐊𝐋</m:t>
                      </m:r>
                      <m:r>
                        <a:rPr kumimoji="1" lang="en-US" altLang="zh-TW" sz="2400" i="1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</m:e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TW" sz="2400" i="1">
                          <a:latin typeface="Cambria Math" charset="0"/>
                        </a:rPr>
                        <m:t>||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</m:e>
                      </m:d>
                      <m:r>
                        <a:rPr kumimoji="1" lang="en-US" altLang="zh-TW" sz="2400" i="1">
                          <a:latin typeface="Cambria Math" charset="0"/>
                        </a:rPr>
                        <m:t>)+</m:t>
                      </m:r>
                      <m:r>
                        <a:rPr kumimoji="1" lang="en-US" altLang="zh-TW" sz="2400" b="1" i="1">
                          <a:latin typeface="Cambria Math" charset="0"/>
                        </a:rPr>
                        <m:t>𝐊𝐋</m:t>
                      </m:r>
                      <m:r>
                        <a:rPr kumimoji="1" lang="en-US" altLang="zh-TW" sz="2400" i="1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</m:e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TW" sz="2400" i="1">
                          <a:latin typeface="Cambria Math" charset="0"/>
                        </a:rPr>
                        <m:t>||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  <m:r>
                            <a:rPr kumimoji="1" lang="en-US" altLang="zh-TW" sz="2400" i="1">
                              <a:latin typeface="Cambria Math" charset="0"/>
                            </a:rPr>
                            <m:t>|</m:t>
                          </m:r>
                          <m:r>
                            <a:rPr kumimoji="1" lang="en-US" altLang="zh-TW" sz="24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TW" sz="24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kumimoji="1" lang="en-US" altLang="zh-TW" sz="2400" dirty="0"/>
              </a:p>
            </p:txBody>
          </p:sp>
        </mc:Choice>
        <mc:Fallback xmlns=""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5252" y="5455602"/>
                <a:ext cx="8746305" cy="73533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567809" y="1164779"/>
                <a:ext cx="4564135" cy="743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zh-TW" sz="2400">
                          <a:latin typeface="Cambria Math" charset="0"/>
                        </a:rPr>
                        <m:t>log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TW" sz="24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b="1">
                              <a:latin typeface="Cambria Math" charset="0"/>
                            </a:rPr>
                            <m:t>𝐄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  <m:r>
                            <a:rPr kumimoji="1" lang="en-US" altLang="zh-TW" sz="2400" i="1">
                              <a:latin typeface="Cambria Math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kumimoji="1" lang="en-US" altLang="zh-TW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kumimoji="1" lang="en-US" altLang="zh-TW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4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𝑧</m:t>
                              </m:r>
                            </m:e>
                            <m:e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𝑥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kumimoji="1" lang="en-US" altLang="zh-TW" sz="2400">
                              <a:latin typeface="Cambria Math" charset="0"/>
                            </a:rPr>
                            <m:t>log</m:t>
                          </m:r>
                          <m:sSub>
                            <m:sSubPr>
                              <m:ctrlPr>
                                <a:rPr kumimoji="1" lang="en-US" altLang="zh-TW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1" lang="en-US" altLang="zh-TW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4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kumimoji="1" lang="en-US" altLang="zh-TW" sz="2400" dirty="0"/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809" y="1164779"/>
                <a:ext cx="4564135" cy="743665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/>
              <p:cNvSpPr/>
              <p:nvPr/>
            </p:nvSpPr>
            <p:spPr>
              <a:xfrm>
                <a:off x="5359246" y="1335019"/>
                <a:ext cx="4351384" cy="494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en-US" altLang="zh-TW" sz="2400" dirty="0">
                    <a:latin typeface="Helvetica" charset="0"/>
                    <a:ea typeface="Helvetica" charset="0"/>
                    <a:cs typeface="Helvetica" charset="0"/>
                  </a:rPr>
                  <a:t>(</a:t>
                </a:r>
                <a14:m>
                  <m:oMath xmlns:m="http://schemas.openxmlformats.org/officeDocument/2006/math">
                    <m:r>
                      <a:rPr kumimoji="1" lang="en-US" altLang="zh-TW" sz="2400">
                        <a:latin typeface="Cambria Math" charset="0"/>
                        <a:ea typeface="Helvetica" charset="0"/>
                        <a:cs typeface="Helvetica" charset="0"/>
                      </a:rPr>
                      <m:t> 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</m:ctrlPr>
                      </m:sSubPr>
                      <m:e>
                        <m: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</m:ctrlPr>
                      </m:dPr>
                      <m:e>
                        <m:r>
                          <a:rPr kumimoji="1" lang="en-US" altLang="zh-TW" sz="24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altLang="zh-TW" sz="2400" dirty="0">
                    <a:latin typeface="Helvetica" charset="0"/>
                    <a:ea typeface="Helvetica" charset="0"/>
                    <a:cs typeface="Helvetica" charset="0"/>
                  </a:rPr>
                  <a:t> dose not depend on </a:t>
                </a:r>
                <a14:m>
                  <m:oMath xmlns:m="http://schemas.openxmlformats.org/officeDocument/2006/math">
                    <m:r>
                      <a:rPr kumimoji="1" lang="en-US" altLang="zh-TW" sz="2400" i="1">
                        <a:latin typeface="Cambria Math" charset="0"/>
                        <a:ea typeface="Helvetica" charset="0"/>
                        <a:cs typeface="Helvetica" charset="0"/>
                      </a:rPr>
                      <m:t>𝑧</m:t>
                    </m:r>
                  </m:oMath>
                </a14:m>
                <a:r>
                  <a:rPr lang="en-US" altLang="zh-TW" sz="2400" dirty="0">
                    <a:latin typeface="Helvetica" charset="0"/>
                    <a:ea typeface="Helvetica" charset="0"/>
                    <a:cs typeface="Helvetica" charset="0"/>
                  </a:rPr>
                  <a:t> )</a:t>
                </a:r>
                <a:endParaRPr lang="zh-TW" altLang="en-US" sz="24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13" name="矩形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9246" y="1335019"/>
                <a:ext cx="4351384" cy="494751"/>
              </a:xfrm>
              <a:prstGeom prst="rect">
                <a:avLst/>
              </a:prstGeom>
              <a:blipFill rotWithShape="0">
                <a:blip r:embed="rId7"/>
                <a:stretch>
                  <a:fillRect l="-2101" t="-95062" r="-1401" b="-11728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矩形 13"/>
          <p:cNvSpPr/>
          <p:nvPr/>
        </p:nvSpPr>
        <p:spPr>
          <a:xfrm>
            <a:off x="5323154" y="2226251"/>
            <a:ext cx="20234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2400" dirty="0">
                <a:latin typeface="Helvetica" charset="0"/>
                <a:ea typeface="Helvetica" charset="0"/>
                <a:cs typeface="Helvetica" charset="0"/>
              </a:rPr>
              <a:t>(</a:t>
            </a:r>
            <a:r>
              <a:rPr kumimoji="1" lang="en-US" altLang="zh-TW" sz="2400" dirty="0" smtClean="0">
                <a:latin typeface="Helvetica" charset="0"/>
                <a:ea typeface="Helvetica" charset="0"/>
                <a:cs typeface="Helvetica" charset="0"/>
              </a:rPr>
              <a:t>Bayes’ </a:t>
            </a:r>
            <a:r>
              <a:rPr kumimoji="1" lang="en-US" altLang="zh-TW" sz="2400" dirty="0">
                <a:latin typeface="Helvetica" charset="0"/>
                <a:ea typeface="Helvetica" charset="0"/>
                <a:cs typeface="Helvetica" charset="0"/>
              </a:rPr>
              <a:t>Rule</a:t>
            </a:r>
            <a:r>
              <a:rPr lang="en-US" altLang="zh-TW" sz="2400" dirty="0">
                <a:latin typeface="Helvetica" charset="0"/>
                <a:ea typeface="Helvetica" charset="0"/>
                <a:cs typeface="Helvetica" charset="0"/>
              </a:rPr>
              <a:t>)</a:t>
            </a:r>
            <a:endParaRPr lang="zh-TW" alt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/>
              <p:cNvSpPr/>
              <p:nvPr/>
            </p:nvSpPr>
            <p:spPr>
              <a:xfrm>
                <a:off x="7534938" y="3167618"/>
                <a:ext cx="4043607" cy="980268"/>
              </a:xfrm>
              <a:prstGeom prst="rect">
                <a:avLst/>
              </a:prstGeom>
              <a:ln w="38100">
                <a:solidFill>
                  <a:schemeClr val="accent4">
                    <a:lumMod val="75000"/>
                  </a:schemeClr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2200" b="1">
                          <a:latin typeface="Cambria Math" charset="0"/>
                        </a:rPr>
                        <m:t>𝐊𝐋</m:t>
                      </m:r>
                      <m:r>
                        <a:rPr kumimoji="1" lang="en-US" altLang="zh-TW" sz="2200">
                          <a:latin typeface="Cambria Math" charset="0"/>
                        </a:rPr>
                        <m:t>(</m:t>
                      </m:r>
                      <m:r>
                        <a:rPr kumimoji="1" lang="en-US" altLang="zh-TW" sz="2200" i="1">
                          <a:latin typeface="Cambria Math" charset="0"/>
                        </a:rPr>
                        <m:t>𝑃</m:t>
                      </m:r>
                      <m:r>
                        <a:rPr kumimoji="1" lang="en-US" altLang="zh-TW" sz="2200">
                          <a:latin typeface="Cambria Math" charset="0"/>
                        </a:rPr>
                        <m:t>|</m:t>
                      </m:r>
                      <m:d>
                        <m:dPr>
                          <m:begChr m:val="|"/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𝑄</m:t>
                          </m:r>
                        </m:e>
                      </m:d>
                      <m:r>
                        <a:rPr kumimoji="1" lang="en-US" altLang="zh-TW" sz="2200">
                          <a:latin typeface="Cambria Math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kumimoji="1" lang="en-US" altLang="zh-TW" sz="22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kumimoji="1" lang="en-US" altLang="zh-TW" sz="2200">
                              <a:latin typeface="Cambria Math" charset="0"/>
                            </a:rPr>
                            <m:t>log</m:t>
                          </m:r>
                          <m:f>
                            <m:fPr>
                              <m:ctrlPr>
                                <a:rPr kumimoji="1" lang="bg-BG" altLang="zh-TW" sz="22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𝑃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𝑄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)</m:t>
                              </m:r>
                            </m:den>
                          </m:f>
                          <m:r>
                            <a:rPr kumimoji="1" lang="en-US" altLang="zh-TW" sz="2200" i="1">
                              <a:latin typeface="Cambria Math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zh-TW" altLang="en-US" sz="2200" dirty="0"/>
              </a:p>
            </p:txBody>
          </p:sp>
        </mc:Choice>
        <mc:Fallback xmlns="">
          <p:sp>
            <p:nvSpPr>
              <p:cNvPr id="16" name="矩形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938" y="3167618"/>
                <a:ext cx="4043607" cy="980268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  <a:ln w="38100">
                <a:solidFill>
                  <a:schemeClr val="accent4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911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4" grpId="0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Maximum </a:t>
            </a:r>
            <a:r>
              <a:rPr kumimoji="1" lang="en-US" altLang="zh-TW" dirty="0" smtClean="0"/>
              <a:t>Likelihood (2)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23</a:t>
            </a:fld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1302689" y="1136765"/>
                <a:ext cx="9924576" cy="5209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TW" sz="2400">
                        <a:latin typeface="Cambria Math" charset="0"/>
                      </a:rPr>
                      <m:t>log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kumimoji="1" lang="en-US" altLang="zh-TW" sz="2400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sz="240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400" b="1"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 sz="2400">
                            <a:latin typeface="Cambria Math" charset="0"/>
                          </a:rPr>
                          <m:t>log</m:t>
                        </m:r>
                        <m:sSub>
                          <m:sSubPr>
                            <m:ctrlPr>
                              <a:rPr kumimoji="1" lang="en-US" altLang="zh-TW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sz="2400" i="1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TW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sz="24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400" i="1">
                                <a:latin typeface="Cambria Math" charset="0"/>
                              </a:rPr>
                              <m:t>𝑥</m:t>
                            </m:r>
                            <m:r>
                              <a:rPr kumimoji="1" lang="en-US" altLang="zh-TW" sz="2400" i="1">
                                <a:latin typeface="Cambria Math" charset="0"/>
                              </a:rPr>
                              <m:t>|</m:t>
                            </m:r>
                            <m:r>
                              <a:rPr kumimoji="1" lang="en-US" altLang="zh-TW" sz="2400" i="1">
                                <a:latin typeface="Cambria Math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kumimoji="1" lang="en-US" altLang="zh-TW" sz="2400" i="1">
                        <a:latin typeface="Cambria Math" charset="0"/>
                      </a:rPr>
                      <m:t>−</m:t>
                    </m:r>
                    <m:r>
                      <a:rPr kumimoji="1" lang="en-US" altLang="zh-TW" sz="2400" b="1">
                        <a:latin typeface="Cambria Math" charset="0"/>
                      </a:rPr>
                      <m:t>𝐊𝐋</m:t>
                    </m:r>
                    <m:r>
                      <a:rPr kumimoji="1" lang="en-US" altLang="zh-TW" sz="24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400" i="1"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𝑧</m:t>
                        </m:r>
                      </m:e>
                    </m:d>
                    <m:r>
                      <a:rPr kumimoji="1" lang="en-US" altLang="zh-TW" sz="2400" i="1">
                        <a:latin typeface="Cambria Math" charset="0"/>
                      </a:rPr>
                      <m:t>)+</m:t>
                    </m:r>
                    <m:r>
                      <a:rPr kumimoji="1" lang="en-US" altLang="zh-TW" sz="2400" b="1" i="1">
                        <a:latin typeface="Cambria Math" charset="0"/>
                      </a:rPr>
                      <m:t>𝐊𝐋</m:t>
                    </m:r>
                    <m:r>
                      <a:rPr kumimoji="1" lang="en-US" altLang="zh-TW" sz="24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400" i="1"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400" i="1">
                            <a:latin typeface="Cambria Math" charset="0"/>
                          </a:rPr>
                          <m:t>𝑧</m:t>
                        </m:r>
                        <m:r>
                          <a:rPr kumimoji="1" lang="en-US" altLang="zh-TW" sz="2400" i="1">
                            <a:latin typeface="Cambria Math" charset="0"/>
                          </a:rPr>
                          <m:t>|</m:t>
                        </m:r>
                        <m:r>
                          <a:rPr kumimoji="1" lang="en-US" altLang="zh-TW" sz="24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400" i="1">
                        <a:latin typeface="Cambria Math" charset="0"/>
                      </a:rPr>
                      <m:t>)</m:t>
                    </m:r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2689" y="1136765"/>
                <a:ext cx="9924576" cy="52097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內容版面配置區 2"/>
              <p:cNvSpPr txBox="1">
                <a:spLocks/>
              </p:cNvSpPr>
              <p:nvPr/>
            </p:nvSpPr>
            <p:spPr>
              <a:xfrm>
                <a:off x="2168402" y="1735951"/>
                <a:ext cx="7886700" cy="482060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Helvetica" charset="0"/>
                    <a:ea typeface="Helvetica" charset="0"/>
                    <a:cs typeface="Helvetica" charset="0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Helvetica" charset="0"/>
                    <a:ea typeface="Helvetica" charset="0"/>
                    <a:cs typeface="Helvetica" charset="0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Helvetica" charset="0"/>
                    <a:ea typeface="Helvetica" charset="0"/>
                    <a:cs typeface="Helvetica" charset="0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Helvetica" charset="0"/>
                    <a:ea typeface="Helvetica" charset="0"/>
                    <a:cs typeface="Helvetica" charset="0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Helvetica" charset="0"/>
                    <a:ea typeface="Helvetica" charset="0"/>
                    <a:cs typeface="Helvetica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𝒒</m:t>
                        </m:r>
                      </m:e>
                      <m:sub>
                        <m: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𝒛</m:t>
                        </m:r>
                      </m:e>
                      <m:e>
                        <m: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kumimoji="1" lang="en-US" altLang="zh-TW" sz="2200" b="1" dirty="0">
                    <a:solidFill>
                      <a:srgbClr val="C00000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kumimoji="1" lang="en-US" altLang="zh-TW" sz="22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𝓝</m:t>
                    </m:r>
                    <m:r>
                      <a:rPr kumimoji="1" lang="en-US" altLang="zh-TW" sz="22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kumimoji="1" lang="en-US" altLang="zh-TW" sz="22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𝝁</m:t>
                    </m:r>
                    <m:d>
                      <m:dPr>
                        <m:ctrlP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𝒙</m:t>
                        </m:r>
                      </m:e>
                    </m:d>
                    <m:r>
                      <a:rPr kumimoji="1" lang="en-US" altLang="zh-TW" sz="22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,∑</m:t>
                    </m:r>
                    <m:d>
                      <m:dPr>
                        <m:ctrlP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b="1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𝒙</m:t>
                        </m:r>
                      </m:e>
                    </m:d>
                    <m:r>
                      <a:rPr kumimoji="1" lang="en-US" altLang="zh-TW" sz="22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kumimoji="1" lang="en-US" altLang="zh-TW" sz="2200" i="1" dirty="0">
                  <a:latin typeface="Cambria Math" charset="0"/>
                </a:endParaRPr>
              </a:p>
              <a:p>
                <a:pPr marL="0" indent="0">
                  <a:buNone/>
                </a:pPr>
                <a:endParaRPr kumimoji="1" lang="en-US" altLang="zh-TW" sz="2200" b="1" i="1" dirty="0" smtClean="0">
                  <a:solidFill>
                    <a:srgbClr val="C00000"/>
                  </a:solidFill>
                  <a:latin typeface="Cambria Math" charset="0"/>
                </a:endParaRPr>
              </a:p>
              <a:p>
                <a:pPr marL="0" indent="0">
                  <a:buNone/>
                </a:pPr>
                <a:endParaRPr kumimoji="1" lang="en-US" altLang="zh-TW" sz="600" b="1" i="1" dirty="0" smtClean="0">
                  <a:solidFill>
                    <a:srgbClr val="C00000"/>
                  </a:solidFill>
                  <a:latin typeface="Cambria Math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TW" sz="22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2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𝒑</m:t>
                          </m:r>
                        </m:e>
                        <m:sub>
                          <m:r>
                            <a:rPr kumimoji="1" lang="en-US" altLang="zh-TW" sz="2200" b="1" i="1">
                              <a:solidFill>
                                <a:srgbClr val="C0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𝝓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2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2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𝒛</m:t>
                          </m:r>
                          <m:r>
                            <a:rPr kumimoji="1" lang="en-US" altLang="zh-TW" sz="22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|</m:t>
                          </m:r>
                          <m:r>
                            <a:rPr kumimoji="1" lang="en-US" altLang="zh-TW" sz="22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𝒙</m:t>
                          </m:r>
                        </m:e>
                      </m:d>
                      <m:r>
                        <a:rPr kumimoji="1" lang="en-US" altLang="zh-TW" sz="2200" b="1" i="1">
                          <a:solidFill>
                            <a:srgbClr val="C00000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kumimoji="1" lang="bg-BG" altLang="zh-TW" sz="22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|</m:t>
                              </m:r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𝒛</m:t>
                              </m:r>
                            </m:e>
                          </m:d>
                          <m:sSub>
                            <m:sSubPr>
                              <m:ctrlP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𝒛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2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altLang="zh-TW" sz="2200" b="1" dirty="0">
                  <a:solidFill>
                    <a:srgbClr val="C00000"/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kumimoji="1" lang="en-US" altLang="zh-TW" sz="2200" dirty="0"/>
                  <a:t>: Simple Gaussian prior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  <m:r>
                          <a:rPr kumimoji="1" lang="en-US" altLang="zh-TW" sz="2200" i="1">
                            <a:latin typeface="Cambria Math" charset="0"/>
                          </a:rPr>
                          <m:t>|</m:t>
                        </m:r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kumimoji="1" lang="en-US" altLang="zh-TW" sz="2200" dirty="0"/>
                  <a:t>: Decoder output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kumimoji="1" lang="en-US" altLang="zh-TW" sz="2200" dirty="0"/>
                  <a:t>: Data likelihood</a:t>
                </a:r>
                <a:endParaRPr kumimoji="1" lang="en-US" altLang="zh-TW" sz="2200" i="1" dirty="0">
                  <a:latin typeface="Cambria Math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TW" sz="2200" i="1">
                          <a:latin typeface="Cambria Math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kumimoji="1" lang="en-US" altLang="zh-TW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1" lang="en-US" altLang="zh-TW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2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𝑧</m:t>
                              </m:r>
                            </m:e>
                          </m:d>
                          <m:sSub>
                            <m:sSubPr>
                              <m:ctrlPr>
                                <a:rPr kumimoji="1" lang="en-US" altLang="zh-TW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1" lang="en-US" altLang="zh-TW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2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|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𝑧</m:t>
                              </m:r>
                            </m:e>
                          </m:d>
                          <m:r>
                            <a:rPr kumimoji="1" lang="en-US" altLang="zh-TW" sz="2200" i="1">
                              <a:latin typeface="Cambria Math" charset="0"/>
                            </a:rPr>
                            <m:t>𝑑𝑧</m:t>
                          </m:r>
                        </m:e>
                      </m:nary>
                    </m:oMath>
                  </m:oMathPara>
                </a14:m>
                <a:endParaRPr kumimoji="1" lang="en-US" altLang="zh-TW" sz="300" b="1" i="1" dirty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kumimoji="1" lang="en-US" altLang="zh-TW" b="1" i="1" smtClean="0">
                        <a:solidFill>
                          <a:srgbClr val="C00000"/>
                        </a:solidFill>
                        <a:latin typeface="Cambria Math" charset="0"/>
                      </a:rPr>
                      <m:t>𝑲𝑳</m:t>
                    </m:r>
                    <m:r>
                      <a:rPr kumimoji="1" lang="en-US" altLang="zh-TW" b="1" i="1">
                        <a:solidFill>
                          <a:srgbClr val="C00000"/>
                        </a:solidFill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𝒒</m:t>
                        </m:r>
                      </m:e>
                      <m:sub>
                        <m: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𝒛</m:t>
                        </m:r>
                      </m:e>
                      <m:e>
                        <m: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𝒙</m:t>
                        </m:r>
                      </m:e>
                    </m:d>
                    <m:r>
                      <a:rPr kumimoji="1" lang="en-US" altLang="zh-TW" b="1" i="1">
                        <a:solidFill>
                          <a:srgbClr val="C00000"/>
                        </a:solidFill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𝒑</m:t>
                        </m:r>
                      </m:e>
                      <m:sub>
                        <m: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𝒛</m:t>
                        </m:r>
                        <m: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a:rPr kumimoji="1" lang="en-US" altLang="zh-TW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𝒙</m:t>
                        </m:r>
                      </m:e>
                    </m:d>
                    <m:r>
                      <a:rPr kumimoji="1" lang="en-US" altLang="zh-TW" b="1" i="1">
                        <a:solidFill>
                          <a:srgbClr val="C00000"/>
                        </a:solidFill>
                        <a:latin typeface="Cambria Math" charset="0"/>
                      </a:rPr>
                      <m:t>)</m:t>
                    </m:r>
                    <m:r>
                      <a:rPr kumimoji="1" lang="en-US" altLang="zh-TW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  <m:r>
                      <a:rPr kumimoji="1" lang="en-US" altLang="zh-TW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𝟎</m:t>
                    </m:r>
                  </m:oMath>
                </a14:m>
                <a:endParaRPr lang="zh-TW" altLang="en-US" b="1" i="1" dirty="0">
                  <a:solidFill>
                    <a:srgbClr val="C00000"/>
                  </a:solidFill>
                </a:endParaRPr>
              </a:p>
              <a:p>
                <a:endParaRPr kumimoji="1" lang="zh-TW" altLang="en-US" dirty="0"/>
              </a:p>
            </p:txBody>
          </p:sp>
        </mc:Choice>
        <mc:Fallback xmlns="">
          <p:sp>
            <p:nvSpPr>
              <p:cNvPr id="9" name="內容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8402" y="1735951"/>
                <a:ext cx="7886700" cy="4820603"/>
              </a:xfrm>
              <a:prstGeom prst="rect">
                <a:avLst/>
              </a:prstGeom>
              <a:blipFill rotWithShape="0">
                <a:blip r:embed="rId4"/>
                <a:stretch>
                  <a:fillRect l="-1083" t="-885" b="-25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矩形 9"/>
          <p:cNvSpPr/>
          <p:nvPr/>
        </p:nvSpPr>
        <p:spPr>
          <a:xfrm>
            <a:off x="8141110" y="1154622"/>
            <a:ext cx="2868193" cy="48526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2168402" y="2201482"/>
                <a:ext cx="8193149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Arial" charset="0"/>
                  <a:buChar char="•"/>
                </a:pPr>
                <a:r>
                  <a:rPr kumimoji="1" lang="en-US" altLang="zh-TW" sz="2200" dirty="0">
                    <a:latin typeface="Helvetica" charset="0"/>
                    <a:ea typeface="Helvetica" charset="0"/>
                    <a:cs typeface="Helvetica" charset="0"/>
                  </a:rPr>
                  <a:t>Gaussian Mixtures, </a:t>
                </a:r>
                <a14:m>
                  <m:oMath xmlns:m="http://schemas.openxmlformats.org/officeDocument/2006/math">
                    <m:r>
                      <a:rPr kumimoji="1" lang="en-US" altLang="zh-TW" sz="2200" i="1">
                        <a:latin typeface="Cambria Math" charset="0"/>
                        <a:ea typeface="Cambria Math" charset="0"/>
                        <a:cs typeface="Cambria Math" charset="0"/>
                      </a:rPr>
                      <m:t>𝜇</m:t>
                    </m:r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  <a:ea typeface="Cambria Math" charset="0"/>
                        <a:cs typeface="Cambria Math" charset="0"/>
                      </a:rPr>
                      <m:t>,∑</m:t>
                    </m:r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kumimoji="1" lang="en-US" altLang="zh-TW" sz="2200" dirty="0">
                    <a:latin typeface="Helvetica" charset="0"/>
                    <a:ea typeface="Helvetica" charset="0"/>
                    <a:cs typeface="Helvetica" charset="0"/>
                  </a:rPr>
                  <a:t> learned from encoder network </a:t>
                </a:r>
                <a:endParaRPr lang="zh-TW" altLang="en-US" sz="22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8402" y="2201482"/>
                <a:ext cx="8193149" cy="430887"/>
              </a:xfrm>
              <a:prstGeom prst="rect">
                <a:avLst/>
              </a:prstGeom>
              <a:blipFill rotWithShape="0">
                <a:blip r:embed="rId5"/>
                <a:stretch>
                  <a:fillRect l="-893" t="-9859" b="-2816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直線箭頭接點 11"/>
          <p:cNvCxnSpPr/>
          <p:nvPr/>
        </p:nvCxnSpPr>
        <p:spPr>
          <a:xfrm flipH="1">
            <a:off x="5788810" y="4765404"/>
            <a:ext cx="449195" cy="36871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7705408" y="4138990"/>
            <a:ext cx="40338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b="1" dirty="0">
                <a:latin typeface="Helvetica" charset="0"/>
                <a:ea typeface="Helvetica" charset="0"/>
                <a:cs typeface="Helvetica" charset="0"/>
              </a:rPr>
              <a:t>(</a:t>
            </a:r>
            <a:r>
              <a:rPr lang="en-US" altLang="zh-TW" sz="2000" dirty="0">
                <a:latin typeface="Helvetica" charset="0"/>
                <a:ea typeface="Helvetica" charset="0"/>
                <a:cs typeface="Helvetica" charset="0"/>
              </a:rPr>
              <a:t> Need to be evaluated over all configurations of latent variables </a:t>
            </a:r>
            <a:r>
              <a:rPr lang="en-US" altLang="zh-TW" sz="2000" b="1" dirty="0">
                <a:latin typeface="Helvetica" charset="0"/>
                <a:ea typeface="Helvetica" charset="0"/>
                <a:cs typeface="Helvetica" charset="0"/>
              </a:rPr>
              <a:t>) </a:t>
            </a:r>
            <a:endParaRPr lang="zh-TW" altLang="en-US" sz="20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090862" y="4279085"/>
            <a:ext cx="161454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200" b="1" dirty="0">
                <a:solidFill>
                  <a:srgbClr val="C00000"/>
                </a:solidFill>
                <a:latin typeface="Helvetica" charset="0"/>
                <a:ea typeface="Helvetica" charset="0"/>
                <a:cs typeface="Helvetica" charset="0"/>
              </a:rPr>
              <a:t>Intractable</a:t>
            </a:r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522" y="3715827"/>
            <a:ext cx="305805" cy="305805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599" y="4217110"/>
            <a:ext cx="305805" cy="305805"/>
          </a:xfrm>
          <a:prstGeom prst="rect">
            <a:avLst/>
          </a:prstGeom>
        </p:spPr>
      </p:pic>
      <p:sp>
        <p:nvSpPr>
          <p:cNvPr id="20" name="乘號 19"/>
          <p:cNvSpPr/>
          <p:nvPr/>
        </p:nvSpPr>
        <p:spPr>
          <a:xfrm>
            <a:off x="1829494" y="4611998"/>
            <a:ext cx="455849" cy="467993"/>
          </a:xfrm>
          <a:prstGeom prst="mathMultiply">
            <a:avLst>
              <a:gd name="adj1" fmla="val 1781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12877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Maximum </a:t>
            </a:r>
            <a:r>
              <a:rPr kumimoji="1" lang="en-US" altLang="zh-TW" dirty="0" smtClean="0"/>
              <a:t>Likelihood (3)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689001" y="1770666"/>
                <a:ext cx="9994488" cy="4820603"/>
              </a:xfrm>
            </p:spPr>
            <p:txBody>
              <a:bodyPr/>
              <a:lstStyle/>
              <a:p>
                <a:endParaRPr kumimoji="1" lang="en-US" altLang="zh-TW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TW">
                        <a:latin typeface="Cambria Math" charset="0"/>
                      </a:rPr>
                      <m:t>log</m:t>
                    </m:r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kumimoji="1" lang="en-US" altLang="zh-TW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i="1">
                        <a:latin typeface="Cambria Math" charset="0"/>
                        <a:ea typeface="Cambria Math" charset="0"/>
                        <a:cs typeface="Cambria Math" charset="0"/>
                      </a:rPr>
                      <m:t>≥ </m:t>
                    </m:r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b="1"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>
                            <a:latin typeface="Cambria Math" charset="0"/>
                          </a:rPr>
                          <m:t>log</m:t>
                        </m:r>
                        <m:sSub>
                          <m:sSubPr>
                            <m:ctrlPr>
                              <a:rPr kumimoji="1" lang="en-US" altLang="zh-TW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i="1">
                                <a:latin typeface="Cambria Math" charset="0"/>
                              </a:rPr>
                              <m:t>𝑥</m:t>
                            </m:r>
                            <m:r>
                              <a:rPr kumimoji="1" lang="en-US" altLang="zh-TW" i="1">
                                <a:latin typeface="Cambria Math" charset="0"/>
                              </a:rPr>
                              <m:t>|</m:t>
                            </m:r>
                            <m:r>
                              <a:rPr kumimoji="1" lang="en-US" altLang="zh-TW" i="1">
                                <a:latin typeface="Cambria Math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kumimoji="1" lang="en-US" altLang="zh-TW" i="1">
                        <a:latin typeface="Cambria Math" charset="0"/>
                      </a:rPr>
                      <m:t>−</m:t>
                    </m:r>
                    <m:r>
                      <a:rPr kumimoji="1" lang="en-US" altLang="zh-TW" b="1">
                        <a:latin typeface="Cambria Math" charset="0"/>
                      </a:rPr>
                      <m:t>𝐊𝐋</m:t>
                    </m:r>
                    <m:r>
                      <a:rPr kumimoji="1" lang="en-US" altLang="zh-TW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i="1"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𝑧</m:t>
                        </m:r>
                      </m:e>
                    </m:d>
                    <m:r>
                      <a:rPr kumimoji="1" lang="en-US" altLang="zh-TW" i="1">
                        <a:latin typeface="Cambria Math" charset="0"/>
                      </a:rPr>
                      <m:t>)</m:t>
                    </m:r>
                  </m:oMath>
                </a14:m>
                <a:endParaRPr kumimoji="1" lang="en-US" altLang="zh-TW" dirty="0" smtClean="0"/>
              </a:p>
              <a:p>
                <a:endParaRPr kumimoji="1" lang="en-US" altLang="zh-TW" dirty="0"/>
              </a:p>
              <a:p>
                <a:endParaRPr kumimoji="1" lang="en-US" altLang="zh-TW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b="1"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>
                            <a:latin typeface="Cambria Math" charset="0"/>
                          </a:rPr>
                          <m:t>log</m:t>
                        </m:r>
                        <m:sSub>
                          <m:sSubPr>
                            <m:ctrlPr>
                              <a:rPr kumimoji="1" lang="en-US" altLang="zh-TW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i="1">
                                <a:latin typeface="Cambria Math" charset="0"/>
                              </a:rPr>
                              <m:t>𝑥</m:t>
                            </m:r>
                            <m:r>
                              <a:rPr kumimoji="1" lang="en-US" altLang="zh-TW" i="1">
                                <a:latin typeface="Cambria Math" charset="0"/>
                              </a:rPr>
                              <m:t>|</m:t>
                            </m:r>
                            <m:r>
                              <a:rPr kumimoji="1" lang="en-US" altLang="zh-TW" i="1">
                                <a:latin typeface="Cambria Math" charset="0"/>
                              </a:rPr>
                              <m:t>𝑧</m:t>
                            </m:r>
                          </m:e>
                        </m:d>
                      </m:e>
                    </m:d>
                  </m:oMath>
                </a14:m>
                <a:endParaRPr kumimoji="1" lang="en-US" altLang="zh-TW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kumimoji="1" lang="en-US" altLang="zh-TW" b="1">
                        <a:latin typeface="Cambria Math" charset="0"/>
                      </a:rPr>
                      <m:t>𝐊𝐋</m:t>
                    </m:r>
                    <m:r>
                      <a:rPr kumimoji="1" lang="en-US" altLang="zh-TW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i="1"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𝑧</m:t>
                        </m:r>
                      </m:e>
                    </m:d>
                    <m:r>
                      <a:rPr kumimoji="1" lang="en-US" altLang="zh-TW" i="1">
                        <a:latin typeface="Cambria Math" charset="0"/>
                      </a:rPr>
                      <m:t>)</m:t>
                    </m:r>
                  </m:oMath>
                </a14:m>
                <a:r>
                  <a:rPr kumimoji="1" lang="en-US" altLang="zh-TW" dirty="0" smtClean="0"/>
                  <a:t>: has closed-form solution</a:t>
                </a:r>
                <a:endParaRPr kumimoji="1" lang="zh-TW" altLang="en-US" dirty="0"/>
              </a:p>
              <a:p>
                <a:endParaRPr kumimoji="1"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89001" y="1770666"/>
                <a:ext cx="9994488" cy="4820603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24</a:t>
            </a:fld>
            <a:endParaRPr kumimoji="1" lang="zh-TW" altLang="en-US" dirty="0"/>
          </a:p>
        </p:txBody>
      </p:sp>
      <p:sp>
        <p:nvSpPr>
          <p:cNvPr id="6" name="右大括弧 5"/>
          <p:cNvSpPr/>
          <p:nvPr/>
        </p:nvSpPr>
        <p:spPr>
          <a:xfrm rot="5400000">
            <a:off x="9101097" y="419369"/>
            <a:ext cx="359497" cy="2680033"/>
          </a:xfrm>
          <a:prstGeom prst="rightBrace">
            <a:avLst>
              <a:gd name="adj1" fmla="val 36959"/>
              <a:gd name="adj2" fmla="val 49458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7544435" y="1875838"/>
                <a:ext cx="3685698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≥0</m:t>
                      </m:r>
                    </m:oMath>
                  </m:oMathPara>
                </a14:m>
                <a:endParaRPr lang="zh-TW" altLang="en-US" sz="24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4435" y="1875838"/>
                <a:ext cx="3685698" cy="461665"/>
              </a:xfrm>
              <a:prstGeom prst="rect">
                <a:avLst/>
              </a:prstGeom>
              <a:blipFill rotWithShape="0">
                <a:blip r:embed="rId3"/>
                <a:stretch>
                  <a:fillRect b="-2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右大括弧 7"/>
          <p:cNvSpPr/>
          <p:nvPr/>
        </p:nvSpPr>
        <p:spPr>
          <a:xfrm rot="5400000">
            <a:off x="6540273" y="286192"/>
            <a:ext cx="291944" cy="5564446"/>
          </a:xfrm>
          <a:prstGeom prst="rightBrace">
            <a:avLst>
              <a:gd name="adj1" fmla="val 36959"/>
              <a:gd name="adj2" fmla="val 49458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3972979" y="3180129"/>
                <a:ext cx="5426531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ℒ</m:t>
                      </m:r>
                      <m:r>
                        <a:rPr lang="en-US" altLang="zh-TW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altLang="zh-TW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𝑥</m:t>
                      </m:r>
                      <m:r>
                        <a:rPr lang="en-US" altLang="zh-TW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altLang="zh-TW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𝜃</m:t>
                      </m:r>
                      <m:r>
                        <a:rPr lang="en-US" altLang="zh-TW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altLang="zh-TW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𝜙</m:t>
                      </m:r>
                      <m:r>
                        <a:rPr lang="en-US" altLang="zh-TW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altLang="zh-TW" sz="2400" dirty="0">
                  <a:latin typeface="Helvetica" charset="0"/>
                  <a:ea typeface="Helvetica" charset="0"/>
                  <a:cs typeface="Helvetica" charset="0"/>
                </a:endParaRPr>
              </a:p>
              <a:p>
                <a:pPr algn="ctr"/>
                <a:r>
                  <a:rPr lang="en-US" altLang="zh-TW" sz="2400" dirty="0">
                    <a:latin typeface="Helvetica" charset="0"/>
                    <a:ea typeface="Helvetica" charset="0"/>
                    <a:cs typeface="Helvetica" charset="0"/>
                  </a:rPr>
                  <a:t>Evidence lower bound (‘ELBO’)</a:t>
                </a:r>
                <a:endParaRPr lang="zh-TW" altLang="en-US" sz="24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979" y="3180129"/>
                <a:ext cx="5426531" cy="830997"/>
              </a:xfrm>
              <a:prstGeom prst="rect">
                <a:avLst/>
              </a:prstGeom>
              <a:blipFill rotWithShape="0">
                <a:blip r:embed="rId4"/>
                <a:stretch>
                  <a:fillRect b="-16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矩形 9"/>
              <p:cNvSpPr/>
              <p:nvPr/>
            </p:nvSpPr>
            <p:spPr>
              <a:xfrm>
                <a:off x="-34942" y="5329372"/>
                <a:ext cx="3772206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1" lang="en-US" altLang="zh-TW" sz="2200" dirty="0">
                    <a:latin typeface="Helvetica" charset="0"/>
                    <a:ea typeface="Helvetica" charset="0"/>
                    <a:cs typeface="Helvetica" charset="0"/>
                  </a:rPr>
                  <a:t>Gaussian Mixtures</a:t>
                </a:r>
              </a:p>
              <a:p>
                <a:pPr algn="ctr"/>
                <a:r>
                  <a:rPr kumimoji="1" lang="en-US" altLang="zh-TW" sz="2200" dirty="0">
                    <a:latin typeface="Helvetica" charset="0"/>
                    <a:ea typeface="Helvetica" charset="0"/>
                    <a:cs typeface="Helvetica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TW" sz="2200" i="1">
                        <a:latin typeface="Cambria Math" charset="0"/>
                        <a:ea typeface="Cambria Math" charset="0"/>
                        <a:cs typeface="Cambria Math" charset="0"/>
                      </a:rPr>
                      <m:t>𝜇</m:t>
                    </m:r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  <a:ea typeface="Cambria Math" charset="0"/>
                        <a:cs typeface="Cambria Math" charset="0"/>
                      </a:rPr>
                      <m:t>,∑</m:t>
                    </m:r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kumimoji="1" lang="en-US" altLang="zh-TW" sz="2200" dirty="0">
                    <a:latin typeface="Helvetica" charset="0"/>
                    <a:ea typeface="Helvetica" charset="0"/>
                    <a:cs typeface="Helvetica" charset="0"/>
                  </a:rPr>
                  <a:t> learned from encoder network </a:t>
                </a:r>
                <a:endParaRPr lang="zh-TW" altLang="en-US" sz="22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10" name="矩形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4942" y="5329372"/>
                <a:ext cx="3772206" cy="1107996"/>
              </a:xfrm>
              <a:prstGeom prst="rect">
                <a:avLst/>
              </a:prstGeom>
              <a:blipFill rotWithShape="0">
                <a:blip r:embed="rId5"/>
                <a:stretch>
                  <a:fillRect t="-3846" b="-1044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/>
          <p:cNvSpPr/>
          <p:nvPr/>
        </p:nvSpPr>
        <p:spPr>
          <a:xfrm>
            <a:off x="4581764" y="5586319"/>
            <a:ext cx="296267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2200" dirty="0">
                <a:latin typeface="Helvetica" charset="0"/>
                <a:ea typeface="Helvetica" charset="0"/>
                <a:cs typeface="Helvetica" charset="0"/>
              </a:rPr>
              <a:t>Simple Gaussian prior</a:t>
            </a:r>
          </a:p>
        </p:txBody>
      </p:sp>
      <p:cxnSp>
        <p:nvCxnSpPr>
          <p:cNvPr id="12" name="直線箭頭接點 11"/>
          <p:cNvCxnSpPr/>
          <p:nvPr/>
        </p:nvCxnSpPr>
        <p:spPr>
          <a:xfrm flipV="1">
            <a:off x="3116827" y="5157428"/>
            <a:ext cx="265470" cy="293606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箭頭接點 14"/>
          <p:cNvCxnSpPr/>
          <p:nvPr/>
        </p:nvCxnSpPr>
        <p:spPr>
          <a:xfrm flipH="1" flipV="1">
            <a:off x="4591662" y="5195021"/>
            <a:ext cx="436921" cy="38568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矩形 18"/>
              <p:cNvSpPr/>
              <p:nvPr/>
            </p:nvSpPr>
            <p:spPr>
              <a:xfrm>
                <a:off x="1689001" y="1140759"/>
                <a:ext cx="9112495" cy="4852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TW" sz="2200">
                        <a:latin typeface="Cambria Math" charset="0"/>
                      </a:rPr>
                      <m:t>log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kumimoji="1" lang="en-US" altLang="zh-TW" sz="2200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sz="220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b="1"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 sz="2200">
                            <a:latin typeface="Cambria Math" charset="0"/>
                          </a:rPr>
                          <m:t>log</m:t>
                        </m:r>
                        <m:sSub>
                          <m:sSubPr>
                            <m:ctrlPr>
                              <a:rPr kumimoji="1" lang="en-US" altLang="zh-TW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TW" sz="2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𝑥</m:t>
                            </m:r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|</m:t>
                            </m:r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−</m:t>
                    </m:r>
                    <m:r>
                      <a:rPr kumimoji="1" lang="en-US" altLang="zh-TW" sz="2200" b="1">
                        <a:latin typeface="Cambria Math" charset="0"/>
                      </a:rPr>
                      <m:t>𝐊𝐋</m:t>
                    </m:r>
                    <m:r>
                      <a:rPr kumimoji="1" lang="en-US" altLang="zh-TW" sz="22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)+</m:t>
                    </m:r>
                    <m:r>
                      <a:rPr kumimoji="1" lang="en-US" altLang="zh-TW" sz="2200" b="1" i="1">
                        <a:latin typeface="Cambria Math" charset="0"/>
                      </a:rPr>
                      <m:t>𝐊𝐋</m:t>
                    </m:r>
                    <m:r>
                      <a:rPr kumimoji="1" lang="en-US" altLang="zh-TW" sz="22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  <m:r>
                          <a:rPr kumimoji="1" lang="en-US" altLang="zh-TW" sz="2200" i="1">
                            <a:latin typeface="Cambria Math" charset="0"/>
                          </a:rPr>
                          <m:t>|</m:t>
                        </m:r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)</m:t>
                    </m:r>
                  </m:oMath>
                </a14:m>
                <a:endParaRPr lang="zh-TW" altLang="en-US" sz="2200" dirty="0"/>
              </a:p>
            </p:txBody>
          </p:sp>
        </mc:Choice>
        <mc:Fallback xmlns="">
          <p:sp>
            <p:nvSpPr>
              <p:cNvPr id="19" name="矩形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9001" y="1140759"/>
                <a:ext cx="9112495" cy="485261"/>
              </a:xfrm>
              <a:prstGeom prst="rect">
                <a:avLst/>
              </a:prstGeom>
              <a:blipFill rotWithShape="0">
                <a:blip r:embed="rId6"/>
                <a:stretch>
                  <a:fillRect l="-401" b="-10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869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Maximum </a:t>
            </a:r>
            <a:r>
              <a:rPr kumimoji="1" lang="en-US" altLang="zh-TW" dirty="0" smtClean="0"/>
              <a:t>Likelihood (4)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389113" y="1740738"/>
                <a:ext cx="9539442" cy="4508515"/>
              </a:xfrm>
            </p:spPr>
            <p:txBody>
              <a:bodyPr/>
              <a:lstStyle/>
              <a:p>
                <a:r>
                  <a:rPr kumimoji="1" lang="en-US" altLang="zh-TW" sz="2200" b="1" dirty="0" smtClean="0">
                    <a:solidFill>
                      <a:srgbClr val="C00000"/>
                    </a:solidFill>
                  </a:rPr>
                  <a:t>Maximum ELBO instead: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b="1">
                              <a:latin typeface="Cambria Math" charset="0"/>
                            </a:rPr>
                            <m:t>𝐄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kumimoji="1" lang="en-US" altLang="zh-TW" sz="2400">
                              <a:latin typeface="Cambria Math" charset="0"/>
                            </a:rPr>
                            <m:t>log</m:t>
                          </m:r>
                          <m:sSub>
                            <m:sSubPr>
                              <m:ctrlPr>
                                <a:rPr kumimoji="1" lang="en-US" altLang="zh-TW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1" lang="en-US" altLang="zh-TW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4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|</m:t>
                              </m:r>
                              <m:r>
                                <a:rPr kumimoji="1" lang="en-US" altLang="zh-TW" sz="2400" i="1">
                                  <a:latin typeface="Cambria Math" charset="0"/>
                                </a:rPr>
                                <m:t>𝑧</m:t>
                              </m:r>
                            </m:e>
                          </m:d>
                        </m:e>
                      </m:d>
                      <m:r>
                        <a:rPr kumimoji="1" lang="en-US" altLang="zh-TW" sz="2400" i="1">
                          <a:latin typeface="Cambria Math" charset="0"/>
                        </a:rPr>
                        <m:t>−</m:t>
                      </m:r>
                      <m:r>
                        <a:rPr kumimoji="1" lang="en-US" altLang="zh-TW" sz="2400" b="1">
                          <a:latin typeface="Cambria Math" charset="0"/>
                        </a:rPr>
                        <m:t>𝐊𝐋</m:t>
                      </m:r>
                      <m:r>
                        <a:rPr kumimoji="1" lang="en-US" altLang="zh-TW" sz="2400" i="1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</m:e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TW" sz="2400" i="1">
                          <a:latin typeface="Cambria Math" charset="0"/>
                        </a:rPr>
                        <m:t>||</m:t>
                      </m:r>
                      <m:sSub>
                        <m:sSub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400" i="1">
                              <a:latin typeface="Cambria Math" charset="0"/>
                            </a:rPr>
                            <m:t>𝑧</m:t>
                          </m:r>
                        </m:e>
                      </m:d>
                      <m:r>
                        <a:rPr kumimoji="1" lang="en-US" altLang="zh-TW" sz="24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kumimoji="1" lang="en-US" altLang="zh-TW" sz="2400" dirty="0"/>
              </a:p>
              <a:p>
                <a:endParaRPr kumimoji="1" lang="en-US" altLang="zh-TW" sz="2200" dirty="0"/>
              </a:p>
              <a:p>
                <a:endParaRPr kumimoji="1" lang="en-US" altLang="zh-TW" sz="2200" dirty="0"/>
              </a:p>
              <a:p>
                <a:endParaRPr kumimoji="1" lang="en-US" altLang="zh-TW" sz="2200" dirty="0"/>
              </a:p>
              <a:p>
                <a:endParaRPr kumimoji="1" lang="en-US" altLang="zh-TW" sz="2200" dirty="0"/>
              </a:p>
              <a:p>
                <a:r>
                  <a:rPr kumimoji="1" lang="en-US" altLang="zh-TW" sz="2200" b="1" dirty="0">
                    <a:solidFill>
                      <a:srgbClr val="C00000"/>
                    </a:solidFill>
                  </a:rPr>
                  <a:t>Minimum loss: </a:t>
                </a:r>
              </a:p>
              <a:p>
                <a:pPr marL="0" indent="0" algn="ctr">
                  <a:buNone/>
                </a:pPr>
                <a:r>
                  <a:rPr kumimoji="1" lang="en-US" altLang="zh-TW" sz="2200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sz="2200" i="1">
                        <a:latin typeface="Cambria Math" charset="0"/>
                      </a:rPr>
                      <m:t>−(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b="1"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 sz="2200">
                            <a:latin typeface="Cambria Math" charset="0"/>
                          </a:rPr>
                          <m:t>log</m:t>
                        </m:r>
                        <m:sSub>
                          <m:sSubPr>
                            <m:ctrlPr>
                              <a:rPr kumimoji="1" lang="en-US" altLang="zh-TW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TW" sz="2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𝑥</m:t>
                            </m:r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|</m:t>
                            </m:r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−</m:t>
                    </m:r>
                    <m:r>
                      <a:rPr kumimoji="1" lang="en-US" altLang="zh-TW" sz="2200" b="1">
                        <a:latin typeface="Cambria Math" charset="0"/>
                      </a:rPr>
                      <m:t>𝐊𝐋</m:t>
                    </m:r>
                    <m:r>
                      <a:rPr kumimoji="1" lang="en-US" altLang="zh-TW" sz="22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))</m:t>
                    </m:r>
                  </m:oMath>
                </a14:m>
                <a:endParaRPr kumimoji="1" lang="en-US" altLang="zh-TW" sz="2200" i="1" dirty="0" smtClean="0">
                  <a:latin typeface="Cambria Math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2200" i="1">
                          <a:latin typeface="Cambria Math" charset="0"/>
                        </a:rPr>
                        <m:t>=−</m:t>
                      </m:r>
                      <m:sSub>
                        <m:sSub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200" b="1">
                              <a:latin typeface="Cambria Math" charset="0"/>
                            </a:rPr>
                            <m:t>𝐄</m:t>
                          </m:r>
                        </m:e>
                        <m:sub>
                          <m:r>
                            <a:rPr kumimoji="1" lang="en-US" altLang="zh-TW" sz="2200" i="1">
                              <a:latin typeface="Cambria Math" charset="0"/>
                            </a:rPr>
                            <m:t>𝑧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kumimoji="1" lang="en-US" altLang="zh-TW" sz="2200">
                              <a:latin typeface="Cambria Math" charset="0"/>
                            </a:rPr>
                            <m:t>log</m:t>
                          </m:r>
                          <m:sSub>
                            <m:sSubPr>
                              <m:ctrlPr>
                                <a:rPr kumimoji="1" lang="en-US" altLang="zh-TW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1" lang="en-US" altLang="zh-TW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sz="22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|</m:t>
                              </m:r>
                              <m:r>
                                <a:rPr kumimoji="1" lang="en-US" altLang="zh-TW" sz="2200" i="1">
                                  <a:latin typeface="Cambria Math" charset="0"/>
                                </a:rPr>
                                <m:t>𝑧</m:t>
                              </m:r>
                            </m:e>
                          </m:d>
                        </m:e>
                      </m:d>
                      <m:r>
                        <a:rPr kumimoji="1" lang="en-US" altLang="zh-TW" sz="2200" b="1" i="1">
                          <a:latin typeface="Cambria Math" charset="0"/>
                        </a:rPr>
                        <m:t>+</m:t>
                      </m:r>
                      <m:r>
                        <a:rPr kumimoji="1" lang="en-US" altLang="zh-TW" sz="2200" b="1">
                          <a:latin typeface="Cambria Math" charset="0"/>
                        </a:rPr>
                        <m:t>𝐊𝐋</m:t>
                      </m:r>
                      <m:r>
                        <a:rPr kumimoji="1" lang="en-US" altLang="zh-TW" sz="2200" i="1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kumimoji="1" lang="en-US" altLang="zh-TW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𝑧</m:t>
                          </m:r>
                        </m:e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TW" sz="2200" i="1">
                          <a:latin typeface="Cambria Math" charset="0"/>
                        </a:rPr>
                        <m:t>||</m:t>
                      </m:r>
                      <m:sSub>
                        <m:sSub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𝑧</m:t>
                          </m:r>
                        </m:e>
                      </m:d>
                      <m:r>
                        <a:rPr kumimoji="1" lang="en-US" altLang="zh-TW" sz="22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kumimoji="1" lang="en-US" altLang="zh-TW" sz="2200" dirty="0"/>
              </a:p>
              <a:p>
                <a:endParaRPr kumimoji="1" lang="en-US" altLang="zh-TW" dirty="0"/>
              </a:p>
              <a:p>
                <a:endParaRPr kumimoji="1"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89113" y="1740738"/>
                <a:ext cx="9539442" cy="4508515"/>
              </a:xfrm>
              <a:blipFill rotWithShape="0">
                <a:blip r:embed="rId2"/>
                <a:stretch>
                  <a:fillRect l="-767" t="-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25</a:t>
            </a:fld>
            <a:endParaRPr kumimoji="1" lang="zh-TW" altLang="en-US" dirty="0"/>
          </a:p>
        </p:txBody>
      </p:sp>
      <p:sp>
        <p:nvSpPr>
          <p:cNvPr id="7" name="右大括弧 6"/>
          <p:cNvSpPr/>
          <p:nvPr/>
        </p:nvSpPr>
        <p:spPr>
          <a:xfrm rot="5400000">
            <a:off x="7260995" y="4819766"/>
            <a:ext cx="198603" cy="2195805"/>
          </a:xfrm>
          <a:prstGeom prst="rightBrace">
            <a:avLst>
              <a:gd name="adj1" fmla="val 36959"/>
              <a:gd name="adj2" fmla="val 49458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/>
              <p:cNvSpPr/>
              <p:nvPr/>
            </p:nvSpPr>
            <p:spPr>
              <a:xfrm>
                <a:off x="5332463" y="6016248"/>
                <a:ext cx="4100053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1" lang="en-US" altLang="zh-TW" sz="2200" dirty="0">
                    <a:latin typeface="Helvetica" charset="0"/>
                    <a:ea typeface="Helvetica" charset="0"/>
                    <a:cs typeface="Helvetica" charset="0"/>
                  </a:rPr>
                  <a:t>Force encoder to learn </a:t>
                </a:r>
                <a14:m>
                  <m:oMath xmlns:m="http://schemas.openxmlformats.org/officeDocument/2006/math">
                    <m:r>
                      <a:rPr kumimoji="1" lang="en-US" altLang="zh-TW" sz="2200" i="1">
                        <a:latin typeface="Cambria Math" charset="0"/>
                        <a:ea typeface="Cambria Math" charset="0"/>
                        <a:cs typeface="Cambria Math" charset="0"/>
                      </a:rPr>
                      <m:t>∑</m:t>
                    </m:r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d>
                  </m:oMath>
                </a14:m>
                <a:endParaRPr lang="zh-TW" altLang="en-US" sz="22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13" name="矩形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2463" y="6016248"/>
                <a:ext cx="4100053" cy="430887"/>
              </a:xfrm>
              <a:prstGeom prst="rect">
                <a:avLst/>
              </a:prstGeom>
              <a:blipFill rotWithShape="0">
                <a:blip r:embed="rId3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7" name="群組 46"/>
          <p:cNvGrpSpPr/>
          <p:nvPr/>
        </p:nvGrpSpPr>
        <p:grpSpPr>
          <a:xfrm>
            <a:off x="1597743" y="2934929"/>
            <a:ext cx="3116824" cy="1386349"/>
            <a:chOff x="1597743" y="2934929"/>
            <a:chExt cx="3116824" cy="1386349"/>
          </a:xfrm>
        </p:grpSpPr>
        <p:cxnSp>
          <p:nvCxnSpPr>
            <p:cNvPr id="18" name="直線箭頭接點 17"/>
            <p:cNvCxnSpPr/>
            <p:nvPr/>
          </p:nvCxnSpPr>
          <p:spPr>
            <a:xfrm>
              <a:off x="3146323" y="2934929"/>
              <a:ext cx="0" cy="138634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箭頭接點 18"/>
            <p:cNvCxnSpPr/>
            <p:nvPr/>
          </p:nvCxnSpPr>
          <p:spPr>
            <a:xfrm flipH="1">
              <a:off x="3544530" y="2934930"/>
              <a:ext cx="4917" cy="707923"/>
            </a:xfrm>
            <a:prstGeom prst="straightConnector1">
              <a:avLst/>
            </a:prstGeom>
            <a:ln w="38100">
              <a:solidFill>
                <a:schemeClr val="accent4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箭頭接點 20"/>
            <p:cNvCxnSpPr/>
            <p:nvPr/>
          </p:nvCxnSpPr>
          <p:spPr>
            <a:xfrm flipH="1">
              <a:off x="3544530" y="3613355"/>
              <a:ext cx="4917" cy="707923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矩形 21"/>
                <p:cNvSpPr/>
                <p:nvPr/>
              </p:nvSpPr>
              <p:spPr>
                <a:xfrm>
                  <a:off x="1597743" y="3382874"/>
                  <a:ext cx="1558412" cy="46096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zh-TW" sz="2200" dirty="0"/>
                    <a:t>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zh-TW" sz="2200">
                          <a:latin typeface="Cambria Math" charset="0"/>
                        </a:rPr>
                        <m:t>log</m:t>
                      </m:r>
                      <m:sSub>
                        <m:sSub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</m:oMath>
                  </a14:m>
                  <a:endParaRPr lang="zh-TW" altLang="en-US" sz="2200" dirty="0"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22" name="矩形 2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97743" y="3382874"/>
                  <a:ext cx="1558412" cy="46096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b="-9211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3" name="矩形 22"/>
            <p:cNvSpPr/>
            <p:nvPr/>
          </p:nvSpPr>
          <p:spPr>
            <a:xfrm>
              <a:off x="3156155" y="3710198"/>
              <a:ext cx="1558412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TW" sz="2200" dirty="0"/>
                <a:t> ELBO</a:t>
              </a:r>
              <a:endParaRPr lang="zh-TW" altLang="en-US" sz="22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3136492" y="3077604"/>
              <a:ext cx="1558412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TW" sz="2200" dirty="0"/>
                <a:t>KL</a:t>
              </a:r>
              <a:endParaRPr lang="zh-TW" altLang="en-US" sz="22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48" name="群組 47"/>
          <p:cNvGrpSpPr/>
          <p:nvPr/>
        </p:nvGrpSpPr>
        <p:grpSpPr>
          <a:xfrm>
            <a:off x="4375356" y="2934929"/>
            <a:ext cx="3116824" cy="1386349"/>
            <a:chOff x="4375356" y="2934929"/>
            <a:chExt cx="3116824" cy="1386349"/>
          </a:xfrm>
        </p:grpSpPr>
        <p:cxnSp>
          <p:nvCxnSpPr>
            <p:cNvPr id="25" name="直線箭頭接點 24"/>
            <p:cNvCxnSpPr/>
            <p:nvPr/>
          </p:nvCxnSpPr>
          <p:spPr>
            <a:xfrm>
              <a:off x="5923936" y="2934929"/>
              <a:ext cx="0" cy="138634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箭頭接點 25"/>
            <p:cNvCxnSpPr/>
            <p:nvPr/>
          </p:nvCxnSpPr>
          <p:spPr>
            <a:xfrm>
              <a:off x="6312313" y="2949678"/>
              <a:ext cx="4913" cy="494681"/>
            </a:xfrm>
            <a:prstGeom prst="straightConnector1">
              <a:avLst/>
            </a:prstGeom>
            <a:ln w="38100">
              <a:solidFill>
                <a:schemeClr val="accent4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箭頭接點 26"/>
            <p:cNvCxnSpPr/>
            <p:nvPr/>
          </p:nvCxnSpPr>
          <p:spPr>
            <a:xfrm>
              <a:off x="6312311" y="3429611"/>
              <a:ext cx="9832" cy="891667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矩形 27"/>
                <p:cNvSpPr/>
                <p:nvPr/>
              </p:nvSpPr>
              <p:spPr>
                <a:xfrm>
                  <a:off x="4375356" y="3382874"/>
                  <a:ext cx="1558412" cy="46096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zh-TW" sz="2200" dirty="0"/>
                    <a:t>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zh-TW" sz="2200">
                          <a:latin typeface="Cambria Math" charset="0"/>
                        </a:rPr>
                        <m:t>log</m:t>
                      </m:r>
                      <m:sSub>
                        <m:sSub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</m:oMath>
                  </a14:m>
                  <a:endParaRPr lang="zh-TW" altLang="en-US" sz="2200" dirty="0"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28" name="矩形 2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75356" y="3382874"/>
                  <a:ext cx="1558412" cy="460960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b="-9211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矩形 28"/>
            <p:cNvSpPr/>
            <p:nvPr/>
          </p:nvSpPr>
          <p:spPr>
            <a:xfrm>
              <a:off x="5933768" y="3710198"/>
              <a:ext cx="1558412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TW" sz="2200"/>
                <a:t> ELBO</a:t>
              </a:r>
              <a:endParaRPr lang="zh-TW" altLang="en-US" sz="22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5914105" y="3077604"/>
              <a:ext cx="1558412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TW" sz="2200"/>
                <a:t>KL</a:t>
              </a:r>
              <a:endParaRPr lang="zh-TW" altLang="en-US" sz="22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49" name="群組 48"/>
          <p:cNvGrpSpPr/>
          <p:nvPr/>
        </p:nvGrpSpPr>
        <p:grpSpPr>
          <a:xfrm>
            <a:off x="7382489" y="2544992"/>
            <a:ext cx="3069816" cy="1776286"/>
            <a:chOff x="7382489" y="2544992"/>
            <a:chExt cx="3069816" cy="1776286"/>
          </a:xfrm>
        </p:grpSpPr>
        <p:cxnSp>
          <p:nvCxnSpPr>
            <p:cNvPr id="31" name="直線箭頭接點 30"/>
            <p:cNvCxnSpPr/>
            <p:nvPr/>
          </p:nvCxnSpPr>
          <p:spPr>
            <a:xfrm>
              <a:off x="8827833" y="2562793"/>
              <a:ext cx="0" cy="1758484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箭頭接點 31"/>
            <p:cNvCxnSpPr/>
            <p:nvPr/>
          </p:nvCxnSpPr>
          <p:spPr>
            <a:xfrm flipH="1">
              <a:off x="9226040" y="2544992"/>
              <a:ext cx="1" cy="142674"/>
            </a:xfrm>
            <a:prstGeom prst="straightConnector1">
              <a:avLst/>
            </a:prstGeom>
            <a:ln w="38100">
              <a:solidFill>
                <a:schemeClr val="accent4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箭頭接點 32"/>
            <p:cNvCxnSpPr/>
            <p:nvPr/>
          </p:nvCxnSpPr>
          <p:spPr>
            <a:xfrm flipH="1">
              <a:off x="9226041" y="2603441"/>
              <a:ext cx="4914" cy="1717837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矩形 33"/>
                <p:cNvSpPr/>
                <p:nvPr/>
              </p:nvSpPr>
              <p:spPr>
                <a:xfrm>
                  <a:off x="7382489" y="3294386"/>
                  <a:ext cx="1558412" cy="46096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zh-TW" sz="2200" dirty="0"/>
                    <a:t>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zh-TW" sz="2200">
                          <a:latin typeface="Cambria Math" charset="0"/>
                        </a:rPr>
                        <m:t>log</m:t>
                      </m:r>
                      <m:sSub>
                        <m:sSub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kumimoji="1" lang="en-US" altLang="zh-TW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kumimoji="1" lang="en-US" altLang="zh-TW" sz="22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2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</m:oMath>
                  </a14:m>
                  <a:endParaRPr lang="zh-TW" altLang="en-US" sz="2200" dirty="0"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34" name="矩形 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82489" y="3294386"/>
                  <a:ext cx="1558412" cy="46096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0526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矩形 34"/>
            <p:cNvSpPr/>
            <p:nvPr/>
          </p:nvSpPr>
          <p:spPr>
            <a:xfrm>
              <a:off x="8837665" y="3710198"/>
              <a:ext cx="1558412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TW" sz="2200"/>
                <a:t> ELBO</a:t>
              </a:r>
              <a:endParaRPr lang="zh-TW" altLang="en-US" sz="22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8893893" y="2562320"/>
              <a:ext cx="1558412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TW" sz="2200" dirty="0"/>
                <a:t>KL=0</a:t>
              </a:r>
              <a:endParaRPr lang="zh-TW" altLang="en-US" sz="22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矩形 45"/>
              <p:cNvSpPr/>
              <p:nvPr/>
            </p:nvSpPr>
            <p:spPr>
              <a:xfrm>
                <a:off x="1302689" y="1136765"/>
                <a:ext cx="9112495" cy="4852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TW" sz="2200">
                        <a:latin typeface="Cambria Math" charset="0"/>
                      </a:rPr>
                      <m:t>log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kumimoji="1" lang="en-US" altLang="zh-TW" sz="2200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sz="220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b="1"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 sz="2200">
                            <a:latin typeface="Cambria Math" charset="0"/>
                          </a:rPr>
                          <m:t>log</m:t>
                        </m:r>
                        <m:sSub>
                          <m:sSubPr>
                            <m:ctrlPr>
                              <a:rPr kumimoji="1" lang="en-US" altLang="zh-TW" sz="22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TW" sz="2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sz="2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𝑥</m:t>
                            </m:r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|</m:t>
                            </m:r>
                            <m:r>
                              <a:rPr kumimoji="1" lang="en-US" altLang="zh-TW" sz="2200" i="1">
                                <a:latin typeface="Cambria Math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−</m:t>
                    </m:r>
                    <m:r>
                      <a:rPr kumimoji="1" lang="en-US" altLang="zh-TW" sz="2200" b="1">
                        <a:latin typeface="Cambria Math" charset="0"/>
                      </a:rPr>
                      <m:t>𝐊𝐋</m:t>
                    </m:r>
                    <m:r>
                      <a:rPr kumimoji="1" lang="en-US" altLang="zh-TW" sz="22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)+</m:t>
                    </m:r>
                    <m:r>
                      <a:rPr kumimoji="1" lang="en-US" altLang="zh-TW" sz="2200" b="1" i="1">
                        <a:latin typeface="Cambria Math" charset="0"/>
                      </a:rPr>
                      <m:t>𝐊𝐋</m:t>
                    </m:r>
                    <m:r>
                      <a:rPr kumimoji="1" lang="en-US" altLang="zh-TW" sz="22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200" i="1">
                            <a:latin typeface="Cambria Math" charset="0"/>
                          </a:rPr>
                          <m:t>𝑧</m:t>
                        </m:r>
                        <m:r>
                          <a:rPr kumimoji="1" lang="en-US" altLang="zh-TW" sz="2200" i="1">
                            <a:latin typeface="Cambria Math" charset="0"/>
                          </a:rPr>
                          <m:t>|</m:t>
                        </m:r>
                        <m:r>
                          <a:rPr kumimoji="1" lang="en-US" altLang="zh-TW" sz="22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200" i="1">
                        <a:latin typeface="Cambria Math" charset="0"/>
                      </a:rPr>
                      <m:t>)</m:t>
                    </m:r>
                  </m:oMath>
                </a14:m>
                <a:endParaRPr lang="zh-TW" altLang="en-US" sz="2200" dirty="0"/>
              </a:p>
            </p:txBody>
          </p:sp>
        </mc:Choice>
        <mc:Fallback xmlns="">
          <p:sp>
            <p:nvSpPr>
              <p:cNvPr id="46" name="矩形 4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2689" y="1136765"/>
                <a:ext cx="9112495" cy="485261"/>
              </a:xfrm>
              <a:prstGeom prst="rect">
                <a:avLst/>
              </a:prstGeom>
              <a:blipFill rotWithShape="0">
                <a:blip r:embed="rId7"/>
                <a:stretch>
                  <a:fillRect l="-468" b="-10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909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圖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3005" y="1327694"/>
            <a:ext cx="8130785" cy="446187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Reparameterization</a:t>
            </a:r>
            <a:r>
              <a:rPr kumimoji="1" lang="en-US" altLang="zh-TW" dirty="0" smtClean="0"/>
              <a:t> Trick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26</a:t>
            </a:fld>
            <a:endParaRPr kumimoji="1"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>
            <a:off x="1059954" y="1147016"/>
            <a:ext cx="2986931" cy="5227645"/>
            <a:chOff x="5792542" y="1101343"/>
            <a:chExt cx="2986931" cy="5227645"/>
          </a:xfrm>
        </p:grpSpPr>
        <p:sp>
          <p:nvSpPr>
            <p:cNvPr id="6" name="矩形 5"/>
            <p:cNvSpPr/>
            <p:nvPr/>
          </p:nvSpPr>
          <p:spPr>
            <a:xfrm>
              <a:off x="6091255" y="4759205"/>
              <a:ext cx="1687607" cy="6758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  <p:cxnSp>
          <p:nvCxnSpPr>
            <p:cNvPr id="7" name="直線箭頭接點 6"/>
            <p:cNvCxnSpPr/>
            <p:nvPr/>
          </p:nvCxnSpPr>
          <p:spPr>
            <a:xfrm flipV="1">
              <a:off x="6930447" y="5435039"/>
              <a:ext cx="4612" cy="39614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字方塊 7"/>
            <p:cNvSpPr txBox="1"/>
            <p:nvPr/>
          </p:nvSpPr>
          <p:spPr>
            <a:xfrm>
              <a:off x="7421149" y="3584194"/>
              <a:ext cx="57313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32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x</a:t>
              </a: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6315546" y="4841464"/>
              <a:ext cx="22204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40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encoder</a:t>
              </a:r>
              <a:endParaRPr kumimoji="1" lang="en-US" altLang="zh-TW" sz="24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grpSp>
          <p:nvGrpSpPr>
            <p:cNvPr id="10" name="群組 9"/>
            <p:cNvGrpSpPr/>
            <p:nvPr/>
          </p:nvGrpSpPr>
          <p:grpSpPr>
            <a:xfrm>
              <a:off x="5792542" y="3937259"/>
              <a:ext cx="838399" cy="497901"/>
              <a:chOff x="6590400" y="5525415"/>
              <a:chExt cx="838399" cy="497901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3" name="文字方塊 32"/>
                  <p:cNvSpPr txBox="1"/>
                  <p:nvPr/>
                </p:nvSpPr>
                <p:spPr>
                  <a:xfrm>
                    <a:off x="6636353" y="5525415"/>
                    <a:ext cx="573138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𝜇</m:t>
                          </m:r>
                          <m:d>
                            <m:dPr>
                              <m:ctrlPr>
                                <a:rPr kumimoji="1" lang="en-US" altLang="zh-TW" sz="24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sz="24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d>
                        </m:oMath>
                      </m:oMathPara>
                    </a14:m>
                    <a:endParaRPr kumimoji="1" lang="en-US" altLang="zh-TW" sz="24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33" name="文字方塊 3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36353" y="5525415"/>
                    <a:ext cx="573138" cy="461665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l="-2128" r="-18085" b="-10526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11" name="群組 10"/>
            <p:cNvGrpSpPr/>
            <p:nvPr/>
          </p:nvGrpSpPr>
          <p:grpSpPr>
            <a:xfrm>
              <a:off x="6511247" y="5743891"/>
              <a:ext cx="838399" cy="585097"/>
              <a:chOff x="6590400" y="5442422"/>
              <a:chExt cx="838399" cy="585097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1" name="文字方塊 30"/>
                  <p:cNvSpPr txBox="1"/>
                  <p:nvPr/>
                </p:nvSpPr>
                <p:spPr>
                  <a:xfrm>
                    <a:off x="6751400" y="5442422"/>
                    <a:ext cx="573138" cy="5850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zh-TW" sz="32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Helvetica" charset="0"/>
                              <a:cs typeface="Helvetica" charset="0"/>
                            </a:rPr>
                            <m:t>𝑥</m:t>
                          </m:r>
                        </m:oMath>
                      </m:oMathPara>
                    </a14:m>
                    <a:endParaRPr kumimoji="1" lang="en-US" altLang="zh-TW" sz="32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31" name="文字方塊 3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51400" y="5442422"/>
                    <a:ext cx="573138" cy="585097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13" name="群組 12"/>
            <p:cNvGrpSpPr/>
            <p:nvPr/>
          </p:nvGrpSpPr>
          <p:grpSpPr>
            <a:xfrm>
              <a:off x="6494505" y="2921553"/>
              <a:ext cx="838399" cy="585097"/>
              <a:chOff x="6590400" y="5442422"/>
              <a:chExt cx="838399" cy="585097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" name="文字方塊 28"/>
                  <p:cNvSpPr txBox="1"/>
                  <p:nvPr/>
                </p:nvSpPr>
                <p:spPr>
                  <a:xfrm>
                    <a:off x="6751400" y="5442422"/>
                    <a:ext cx="573138" cy="5850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zh-TW" sz="32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Helvetica" charset="0"/>
                              <a:cs typeface="Helvetica" charset="0"/>
                            </a:rPr>
                            <m:t>𝑧</m:t>
                          </m:r>
                        </m:oMath>
                      </m:oMathPara>
                    </a14:m>
                    <a:endParaRPr kumimoji="1" lang="en-US" altLang="zh-TW" sz="32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29" name="文字方塊 2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51400" y="5442422"/>
                    <a:ext cx="573138" cy="585097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14" name="群組 13"/>
            <p:cNvGrpSpPr/>
            <p:nvPr/>
          </p:nvGrpSpPr>
          <p:grpSpPr>
            <a:xfrm>
              <a:off x="7143076" y="3931335"/>
              <a:ext cx="838399" cy="497901"/>
              <a:chOff x="6590400" y="5525415"/>
              <a:chExt cx="838399" cy="497901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7" name="文字方塊 26"/>
                  <p:cNvSpPr txBox="1"/>
                  <p:nvPr/>
                </p:nvSpPr>
                <p:spPr>
                  <a:xfrm>
                    <a:off x="6636353" y="5525415"/>
                    <a:ext cx="573138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∑(</m:t>
                          </m:r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  <m:r>
                            <a:rPr kumimoji="1" lang="en-US" altLang="zh-TW" sz="24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kumimoji="1" lang="en-US" altLang="zh-TW" sz="24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27" name="文字方塊 2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36353" y="5525415"/>
                    <a:ext cx="573138" cy="461665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l="-8511" r="-52128" b="-19737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5" name="矩形 14"/>
            <p:cNvSpPr/>
            <p:nvPr/>
          </p:nvSpPr>
          <p:spPr>
            <a:xfrm>
              <a:off x="6086644" y="2034175"/>
              <a:ext cx="1687607" cy="6758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6310935" y="2116434"/>
              <a:ext cx="22204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4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decoder</a:t>
              </a:r>
            </a:p>
          </p:txBody>
        </p:sp>
        <p:grpSp>
          <p:nvGrpSpPr>
            <p:cNvPr id="17" name="群組 16"/>
            <p:cNvGrpSpPr/>
            <p:nvPr/>
          </p:nvGrpSpPr>
          <p:grpSpPr>
            <a:xfrm>
              <a:off x="6515858" y="1101343"/>
              <a:ext cx="838399" cy="584775"/>
              <a:chOff x="6590400" y="5442422"/>
              <a:chExt cx="838399" cy="584775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6590400" y="5532207"/>
                <a:ext cx="838399" cy="491109"/>
              </a:xfrm>
              <a:prstGeom prst="rect">
                <a:avLst/>
              </a:prstGeom>
              <a:solidFill>
                <a:srgbClr val="CDA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 sz="32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文字方塊 24"/>
                  <p:cNvSpPr txBox="1"/>
                  <p:nvPr/>
                </p:nvSpPr>
                <p:spPr>
                  <a:xfrm>
                    <a:off x="6751400" y="5442422"/>
                    <a:ext cx="573138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acc>
                            <m:accPr>
                              <m:chr m:val="̂"/>
                              <m:ctrlPr>
                                <a:rPr kumimoji="1" lang="en-US" altLang="zh-TW" sz="32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Helvetica" charset="0"/>
                                  <a:cs typeface="Helvetica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TW" sz="32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Helvetica" charset="0"/>
                                  <a:cs typeface="Helvetica" charset="0"/>
                                </a:rPr>
                                <m:t>𝑥</m:t>
                              </m:r>
                            </m:e>
                          </m:acc>
                        </m:oMath>
                      </m:oMathPara>
                    </a14:m>
                    <a:endParaRPr kumimoji="1" lang="en-US" altLang="zh-TW" sz="3200" dirty="0">
                      <a:solidFill>
                        <a:schemeClr val="bg1"/>
                      </a:solidFill>
                      <a:latin typeface="Helvetica" charset="0"/>
                      <a:ea typeface="Helvetica" charset="0"/>
                      <a:cs typeface="Helvetica" charset="0"/>
                    </a:endParaRPr>
                  </a:p>
                </p:txBody>
              </p:sp>
            </mc:Choice>
            <mc:Fallback xmlns="">
              <p:sp>
                <p:nvSpPr>
                  <p:cNvPr id="25" name="文字方塊 2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51400" y="5442422"/>
                    <a:ext cx="573138" cy="584775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8" name="直線箭頭接點 17"/>
            <p:cNvCxnSpPr/>
            <p:nvPr/>
          </p:nvCxnSpPr>
          <p:spPr>
            <a:xfrm flipH="1" flipV="1">
              <a:off x="6211742" y="4435160"/>
              <a:ext cx="723317" cy="32404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箭頭接點 18"/>
            <p:cNvCxnSpPr/>
            <p:nvPr/>
          </p:nvCxnSpPr>
          <p:spPr>
            <a:xfrm flipV="1">
              <a:off x="6935059" y="4429236"/>
              <a:ext cx="627217" cy="3299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箭頭接點 19"/>
            <p:cNvCxnSpPr/>
            <p:nvPr/>
          </p:nvCxnSpPr>
          <p:spPr>
            <a:xfrm flipV="1">
              <a:off x="6289582" y="3506650"/>
              <a:ext cx="652492" cy="46384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箭頭接點 20"/>
            <p:cNvCxnSpPr/>
            <p:nvPr/>
          </p:nvCxnSpPr>
          <p:spPr>
            <a:xfrm flipH="1" flipV="1">
              <a:off x="6942074" y="3506650"/>
              <a:ext cx="598848" cy="45704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箭頭接點 21"/>
            <p:cNvCxnSpPr/>
            <p:nvPr/>
          </p:nvCxnSpPr>
          <p:spPr>
            <a:xfrm flipV="1">
              <a:off x="6930446" y="2696757"/>
              <a:ext cx="2" cy="32003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箭頭接點 22"/>
            <p:cNvCxnSpPr/>
            <p:nvPr/>
          </p:nvCxnSpPr>
          <p:spPr>
            <a:xfrm flipV="1">
              <a:off x="6958816" y="1696049"/>
              <a:ext cx="2" cy="32003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矩形 11"/>
                <p:cNvSpPr/>
                <p:nvPr/>
              </p:nvSpPr>
              <p:spPr>
                <a:xfrm>
                  <a:off x="7205389" y="2976736"/>
                  <a:ext cx="1574084" cy="58477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TW" sz="16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𝑠𝑎𝑚𝑝𝑙𝑒</m:t>
                        </m:r>
                        <m:r>
                          <a:rPr kumimoji="1" lang="en-US" altLang="zh-TW" sz="16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 </m:t>
                        </m:r>
                        <m:r>
                          <a:rPr kumimoji="1" lang="en-US" altLang="zh-TW" sz="16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𝑓𝑜𝑟𝑚</m:t>
                        </m:r>
                      </m:oMath>
                    </m:oMathPara>
                  </a14:m>
                  <a:endParaRPr kumimoji="1" lang="en-US" altLang="zh-TW" sz="1600" i="1" dirty="0">
                    <a:latin typeface="Cambria Math" charset="0"/>
                    <a:ea typeface="Helvetica" charset="0"/>
                    <a:cs typeface="Helvetica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TW" sz="1600" i="1">
                            <a:latin typeface="Cambria Math" charset="0"/>
                            <a:ea typeface="Helvetica" charset="0"/>
                            <a:cs typeface="Helvetica" charset="0"/>
                          </a:rPr>
                          <m:t> </m:t>
                        </m:r>
                        <m:r>
                          <a:rPr kumimoji="1" lang="en-US" altLang="zh-TW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𝒩</m:t>
                        </m:r>
                        <m:r>
                          <a:rPr kumimoji="1" lang="en-US" altLang="zh-TW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kumimoji="1" lang="en-US" altLang="zh-TW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𝜇</m:t>
                        </m:r>
                        <m:d>
                          <m:dPr>
                            <m:ctrlPr>
                              <a:rPr kumimoji="1" lang="en-US" altLang="zh-TW" sz="1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1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</m:d>
                        <m:r>
                          <a:rPr kumimoji="1" lang="en-US" altLang="zh-TW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,∑(</m:t>
                        </m:r>
                        <m:r>
                          <a:rPr kumimoji="1" lang="en-US" altLang="zh-TW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kumimoji="1" lang="en-US" altLang="zh-TW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))</m:t>
                        </m:r>
                      </m:oMath>
                    </m:oMathPara>
                  </a14:m>
                  <a:endParaRPr kumimoji="1" lang="en-US" altLang="zh-TW" sz="1600" dirty="0"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12" name="矩形 1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05389" y="2976736"/>
                  <a:ext cx="1574084" cy="58477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t="-51042" b="-65625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5" name="矩形 34"/>
          <p:cNvSpPr/>
          <p:nvPr/>
        </p:nvSpPr>
        <p:spPr>
          <a:xfrm>
            <a:off x="9520790" y="3922254"/>
            <a:ext cx="2163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zh-TW" sz="2200" b="1" i="1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</a:rPr>
              <a:t>ϵ∼</a:t>
            </a:r>
            <a:r>
              <a:rPr lang="de-DE" altLang="zh-TW" sz="2200" b="1" i="1" dirty="0" smtClean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</a:rPr>
              <a:t>Normal(0,I)</a:t>
            </a:r>
            <a:endParaRPr lang="zh-TW" altLang="en-US" sz="2200" b="1" i="1" dirty="0">
              <a:solidFill>
                <a:srgbClr val="C00000"/>
              </a:solidFill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213" y="5921703"/>
            <a:ext cx="71120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15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Experiment Results (1)</a:t>
            </a:r>
            <a:endParaRPr kumimoji="1"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904" y="1944513"/>
            <a:ext cx="3555525" cy="3601821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27</a:t>
            </a:fld>
            <a:endParaRPr kumimoji="1"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305" y="1219125"/>
            <a:ext cx="3239276" cy="4497388"/>
          </a:xfrm>
          <a:prstGeom prst="rect">
            <a:avLst/>
          </a:prstGeom>
        </p:spPr>
      </p:pic>
      <p:cxnSp>
        <p:nvCxnSpPr>
          <p:cNvPr id="10" name="直線箭頭接點 9"/>
          <p:cNvCxnSpPr/>
          <p:nvPr/>
        </p:nvCxnSpPr>
        <p:spPr>
          <a:xfrm flipV="1">
            <a:off x="4591665" y="5873684"/>
            <a:ext cx="3288891" cy="0"/>
          </a:xfrm>
          <a:prstGeom prst="straightConnector1">
            <a:avLst/>
          </a:prstGeom>
          <a:ln w="76200">
            <a:solidFill>
              <a:srgbClr val="CDA21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箭頭接點 10"/>
          <p:cNvCxnSpPr/>
          <p:nvPr/>
        </p:nvCxnSpPr>
        <p:spPr>
          <a:xfrm rot="5400000">
            <a:off x="1143783" y="3467818"/>
            <a:ext cx="2625213" cy="0"/>
          </a:xfrm>
          <a:prstGeom prst="straightConnector1">
            <a:avLst/>
          </a:prstGeom>
          <a:ln w="76200">
            <a:solidFill>
              <a:srgbClr val="CDA21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5456903" y="5920683"/>
            <a:ext cx="155841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TW" sz="2200" dirty="0">
                <a:latin typeface="Helvetica" charset="0"/>
                <a:ea typeface="Helvetica" charset="0"/>
                <a:cs typeface="Helvetica" charset="0"/>
              </a:rPr>
              <a:t> Vary z</a:t>
            </a:r>
            <a:r>
              <a:rPr kumimoji="1" lang="en-US" altLang="zh-TW" sz="2400" baseline="-25000" dirty="0">
                <a:latin typeface="Helvetica" charset="0"/>
                <a:ea typeface="Helvetica" charset="0"/>
                <a:cs typeface="Helvetica" charset="0"/>
              </a:rPr>
              <a:t>1</a:t>
            </a:r>
            <a:endParaRPr lang="zh-TW" altLang="en-US" sz="2400" baseline="-25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70436" y="3193347"/>
            <a:ext cx="155841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TW" sz="2200" dirty="0">
                <a:latin typeface="Helvetica" charset="0"/>
                <a:ea typeface="Helvetica" charset="0"/>
                <a:cs typeface="Helvetica" charset="0"/>
              </a:rPr>
              <a:t> Vary z</a:t>
            </a:r>
            <a:r>
              <a:rPr kumimoji="1" lang="en-US" altLang="zh-TW" sz="2400" baseline="-25000" dirty="0">
                <a:latin typeface="Helvetica" charset="0"/>
                <a:ea typeface="Helvetica" charset="0"/>
                <a:cs typeface="Helvetica" charset="0"/>
              </a:rPr>
              <a:t>2</a:t>
            </a:r>
            <a:endParaRPr lang="zh-TW" altLang="en-US" sz="2400" baseline="-25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76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 </a:t>
            </a:r>
            <a:r>
              <a:rPr kumimoji="1" lang="en-US" altLang="zh-TW" dirty="0" smtClean="0"/>
              <a:t>Results (2)</a:t>
            </a:r>
            <a:endParaRPr kumimoji="1"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65" y="1281633"/>
            <a:ext cx="10586270" cy="4958412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28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866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3444240"/>
            <a:ext cx="12192000" cy="1362076"/>
          </a:xfrm>
          <a:solidFill>
            <a:schemeClr val="tx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kumimoji="1" lang="en-US" altLang="zh-TW" sz="44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kumimoji="1" lang="en-US" altLang="zh-TW" sz="44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Generative Adversarial Network </a:t>
            </a:r>
            <a:r>
              <a:rPr kumimoji="1" lang="en-US" altLang="zh-TW" sz="48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(GAN)</a:t>
            </a:r>
            <a:endParaRPr kumimoji="1" lang="zh-TW" altLang="en-US" sz="48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29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890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b="0" dirty="0"/>
              <a:t>Application of </a:t>
            </a:r>
            <a:r>
              <a:rPr kumimoji="1" lang="en-US" altLang="zh-TW" b="0" dirty="0" smtClean="0"/>
              <a:t>Generative </a:t>
            </a:r>
            <a:r>
              <a:rPr kumimoji="1" lang="en-US" altLang="zh-TW" dirty="0" smtClean="0"/>
              <a:t>M</a:t>
            </a:r>
            <a:r>
              <a:rPr kumimoji="1" lang="en-US" altLang="zh-TW" b="0" dirty="0" smtClean="0"/>
              <a:t>odels</a:t>
            </a:r>
            <a:endParaRPr kumimoji="1" lang="zh-TW" altLang="en-US" b="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sz="2800" b="1" dirty="0">
                <a:solidFill>
                  <a:srgbClr val="C00000"/>
                </a:solidFill>
              </a:rPr>
              <a:t>Images </a:t>
            </a:r>
          </a:p>
          <a:p>
            <a:pPr lvl="1"/>
            <a:r>
              <a:rPr lang="en-US" altLang="zh-TW" dirty="0"/>
              <a:t>i</a:t>
            </a:r>
            <a:r>
              <a:rPr lang="en-US" altLang="zh-TW" sz="2400" dirty="0" smtClean="0"/>
              <a:t>mage generation</a:t>
            </a:r>
            <a:r>
              <a:rPr lang="zh-TW" altLang="en-US" sz="2400" dirty="0" smtClean="0"/>
              <a:t>、</a:t>
            </a:r>
            <a:r>
              <a:rPr lang="en-US" altLang="zh-TW" sz="2400" dirty="0" smtClean="0"/>
              <a:t>image </a:t>
            </a:r>
            <a:r>
              <a:rPr lang="en-US" altLang="zh-TW" sz="2400" dirty="0" err="1"/>
              <a:t>denoising</a:t>
            </a:r>
            <a:r>
              <a:rPr lang="zh-TW" altLang="en-US" sz="2400" dirty="0" smtClean="0"/>
              <a:t>、</a:t>
            </a:r>
            <a:r>
              <a:rPr lang="en-US" altLang="zh-TW" sz="2400" dirty="0" smtClean="0"/>
              <a:t>in-painting</a:t>
            </a:r>
            <a:r>
              <a:rPr lang="zh-TW" altLang="en-US" sz="2400" dirty="0"/>
              <a:t>、</a:t>
            </a:r>
            <a:r>
              <a:rPr lang="en-US" altLang="zh-TW" sz="2400" dirty="0"/>
              <a:t> super-resolution</a:t>
            </a:r>
          </a:p>
          <a:p>
            <a:r>
              <a:rPr kumimoji="1" lang="en-US" altLang="zh-TW" sz="2800" b="1" dirty="0">
                <a:solidFill>
                  <a:srgbClr val="C00000"/>
                </a:solidFill>
              </a:rPr>
              <a:t>Language</a:t>
            </a:r>
          </a:p>
          <a:p>
            <a:pPr lvl="1"/>
            <a:r>
              <a:rPr kumimoji="1" lang="en-US" altLang="zh-TW" sz="2400" dirty="0"/>
              <a:t>chat bot</a:t>
            </a:r>
            <a:r>
              <a:rPr kumimoji="1" lang="zh-TW" altLang="en-US" sz="2400" dirty="0"/>
              <a:t>、</a:t>
            </a:r>
            <a:r>
              <a:rPr kumimoji="1" lang="en-US" altLang="zh-TW" sz="2400" dirty="0"/>
              <a:t>translation</a:t>
            </a:r>
            <a:r>
              <a:rPr kumimoji="1" lang="zh-TW" altLang="en-US" sz="2400" dirty="0" smtClean="0"/>
              <a:t>、</a:t>
            </a:r>
            <a:r>
              <a:rPr kumimoji="1" lang="en-US" altLang="zh-TW" dirty="0" smtClean="0"/>
              <a:t>speech synthesis</a:t>
            </a:r>
            <a:endParaRPr kumimoji="1" lang="en-US" altLang="zh-TW" sz="2400" dirty="0"/>
          </a:p>
          <a:p>
            <a:r>
              <a:rPr kumimoji="1" lang="en-US" altLang="zh-TW" sz="2800" b="1" dirty="0">
                <a:solidFill>
                  <a:srgbClr val="C00000"/>
                </a:solidFill>
              </a:rPr>
              <a:t>Learn to understand data through generation</a:t>
            </a:r>
          </a:p>
          <a:p>
            <a:pPr lvl="1"/>
            <a:r>
              <a:rPr kumimoji="1" lang="en-US" altLang="zh-TW" sz="2400" dirty="0"/>
              <a:t>The model need to learn the characteristic of picture</a:t>
            </a:r>
          </a:p>
          <a:p>
            <a:r>
              <a:rPr kumimoji="1" lang="en-US" altLang="zh-TW" sz="2800" b="1" dirty="0">
                <a:solidFill>
                  <a:srgbClr val="C00000"/>
                </a:solidFill>
              </a:rPr>
              <a:t>Feature step generation</a:t>
            </a:r>
          </a:p>
          <a:p>
            <a:pPr lvl="1"/>
            <a:r>
              <a:rPr kumimoji="1" lang="en-US" altLang="zh-TW" sz="2400" dirty="0"/>
              <a:t>intelligent agent</a:t>
            </a:r>
            <a:r>
              <a:rPr kumimoji="1" lang="zh-TW" altLang="en-US" sz="2400" dirty="0"/>
              <a:t>、</a:t>
            </a:r>
            <a:r>
              <a:rPr kumimoji="1" lang="en-US" altLang="zh-TW" sz="2400" dirty="0"/>
              <a:t>simulation planning</a:t>
            </a:r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3957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GAN</a:t>
            </a:r>
            <a:endParaRPr kumimoji="1"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398" y="1711472"/>
            <a:ext cx="9435204" cy="4098734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30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60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VAE/GAN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sz="2600" dirty="0" smtClean="0"/>
              <a:t>The</a:t>
            </a:r>
            <a:r>
              <a:rPr lang="en-US" altLang="zh-TW" sz="2600" dirty="0"/>
              <a:t> </a:t>
            </a:r>
            <a:r>
              <a:rPr lang="en-US" altLang="zh-TW" sz="2600" b="1" dirty="0">
                <a:solidFill>
                  <a:srgbClr val="C00000"/>
                </a:solidFill>
              </a:rPr>
              <a:t>Encoder</a:t>
            </a:r>
            <a:r>
              <a:rPr lang="en-US" altLang="zh-TW" sz="2600" dirty="0"/>
              <a:t> learns to </a:t>
            </a:r>
            <a:r>
              <a:rPr lang="en-US" altLang="zh-TW" sz="2600" dirty="0">
                <a:solidFill>
                  <a:srgbClr val="C00000"/>
                </a:solidFill>
              </a:rPr>
              <a:t>map input x onto z space</a:t>
            </a:r>
            <a:r>
              <a:rPr lang="en-US" altLang="zh-TW" sz="2600" dirty="0"/>
              <a:t> (latent space)</a:t>
            </a:r>
          </a:p>
          <a:p>
            <a:r>
              <a:rPr lang="en-US" altLang="zh-TW" sz="2600" dirty="0"/>
              <a:t>The</a:t>
            </a:r>
            <a:r>
              <a:rPr lang="en-US" altLang="zh-TW" sz="2600" dirty="0">
                <a:solidFill>
                  <a:srgbClr val="C00000"/>
                </a:solidFill>
              </a:rPr>
              <a:t> </a:t>
            </a:r>
            <a:r>
              <a:rPr lang="en-US" altLang="zh-TW" sz="2600" b="1" dirty="0">
                <a:solidFill>
                  <a:srgbClr val="C00000"/>
                </a:solidFill>
              </a:rPr>
              <a:t>Generator</a:t>
            </a:r>
            <a:r>
              <a:rPr lang="en-US" altLang="zh-TW" sz="2600" dirty="0"/>
              <a:t> learns to </a:t>
            </a:r>
            <a:r>
              <a:rPr lang="en-US" altLang="zh-TW" sz="2600" dirty="0">
                <a:solidFill>
                  <a:srgbClr val="C00000"/>
                </a:solidFill>
              </a:rPr>
              <a:t>generate x from z space</a:t>
            </a:r>
          </a:p>
          <a:p>
            <a:r>
              <a:rPr lang="en-US" altLang="zh-TW" sz="2600" dirty="0"/>
              <a:t>The </a:t>
            </a:r>
            <a:r>
              <a:rPr lang="en-US" altLang="zh-TW" sz="2600" b="1" dirty="0">
                <a:solidFill>
                  <a:srgbClr val="C00000"/>
                </a:solidFill>
              </a:rPr>
              <a:t>Discriminator</a:t>
            </a:r>
            <a:r>
              <a:rPr lang="en-US" altLang="zh-TW" sz="2600" dirty="0"/>
              <a:t> learns to </a:t>
            </a:r>
            <a:r>
              <a:rPr lang="en-US" altLang="zh-TW" sz="2600" dirty="0">
                <a:solidFill>
                  <a:srgbClr val="C00000"/>
                </a:solidFill>
              </a:rPr>
              <a:t>discriminate whether the image being put in is real</a:t>
            </a:r>
            <a:r>
              <a:rPr lang="en-US" altLang="zh-TW" sz="2600" dirty="0"/>
              <a:t>, or generated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31</a:t>
            </a:fld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850" y="1279631"/>
            <a:ext cx="62103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30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VAE/GAN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32</a:t>
            </a:fld>
            <a:endParaRPr kumimoji="1"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990600" y="1317728"/>
            <a:ext cx="10515600" cy="5011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en-US" altLang="zh-TW" sz="1600" dirty="0"/>
          </a:p>
          <a:p>
            <a:r>
              <a:rPr lang="en-US" altLang="zh-TW" dirty="0"/>
              <a:t>Train </a:t>
            </a:r>
            <a:r>
              <a:rPr lang="en-US" altLang="zh-TW" b="1" dirty="0"/>
              <a:t>Encoder</a:t>
            </a:r>
            <a:r>
              <a:rPr lang="en-US" altLang="zh-TW" dirty="0"/>
              <a:t> on minimization of:</a:t>
            </a:r>
          </a:p>
          <a:p>
            <a:pPr marL="0" indent="0" algn="ctr">
              <a:buNone/>
            </a:pPr>
            <a:r>
              <a:rPr lang="en-US" altLang="zh-TW" dirty="0" err="1" smtClean="0"/>
              <a:t>kullback_leibler_loss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z_x</a:t>
            </a:r>
            <a:r>
              <a:rPr lang="en-US" altLang="zh-TW" dirty="0"/>
              <a:t>, </a:t>
            </a:r>
            <a:r>
              <a:rPr lang="en-US" altLang="zh-TW" dirty="0" err="1"/>
              <a:t>gaussian</a:t>
            </a:r>
            <a:r>
              <a:rPr lang="en-US" altLang="zh-TW" dirty="0"/>
              <a:t>)</a:t>
            </a:r>
          </a:p>
          <a:p>
            <a:pPr marL="0" indent="0" algn="ctr">
              <a:buNone/>
            </a:pPr>
            <a:r>
              <a:rPr lang="en-US" altLang="zh-TW" dirty="0" err="1" smtClean="0"/>
              <a:t>mean_squared_error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l_x_tilde</a:t>
            </a:r>
            <a:r>
              <a:rPr lang="en-US" altLang="zh-TW" dirty="0"/>
              <a:t>_, </a:t>
            </a:r>
            <a:r>
              <a:rPr lang="en-US" altLang="zh-TW" dirty="0" err="1"/>
              <a:t>l_x</a:t>
            </a:r>
            <a:r>
              <a:rPr lang="en-US" altLang="zh-TW" dirty="0"/>
              <a:t>)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8" y="1192315"/>
            <a:ext cx="10662063" cy="3042001"/>
          </a:xfrm>
          <a:prstGeom prst="rect">
            <a:avLst/>
          </a:prstGeom>
        </p:spPr>
      </p:pic>
      <p:sp>
        <p:nvSpPr>
          <p:cNvPr id="12" name="橢圓 11"/>
          <p:cNvSpPr/>
          <p:nvPr/>
        </p:nvSpPr>
        <p:spPr>
          <a:xfrm>
            <a:off x="3706587" y="1012928"/>
            <a:ext cx="587828" cy="603601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9116786" y="1009819"/>
            <a:ext cx="1284513" cy="1178210"/>
          </a:xfrm>
          <a:prstGeom prst="ellipse">
            <a:avLst/>
          </a:prstGeom>
          <a:noFill/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rgbClr val="FFC000"/>
              </a:solidFill>
            </a:endParaRPr>
          </a:p>
        </p:txBody>
      </p:sp>
      <p:sp>
        <p:nvSpPr>
          <p:cNvPr id="14" name="橢圓 13"/>
          <p:cNvSpPr/>
          <p:nvPr/>
        </p:nvSpPr>
        <p:spPr>
          <a:xfrm>
            <a:off x="9116786" y="3208506"/>
            <a:ext cx="1284513" cy="1178210"/>
          </a:xfrm>
          <a:prstGeom prst="ellipse">
            <a:avLst/>
          </a:prstGeom>
          <a:noFill/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3280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VAE/GAN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33</a:t>
            </a:fld>
            <a:endParaRPr kumimoji="1"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984663" y="1566146"/>
            <a:ext cx="10515600" cy="50116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r>
              <a:rPr lang="en-US" altLang="zh-TW" dirty="0"/>
              <a:t>Train </a:t>
            </a:r>
            <a:r>
              <a:rPr lang="en-US" altLang="zh-TW" b="1" dirty="0"/>
              <a:t>Generator</a:t>
            </a:r>
            <a:r>
              <a:rPr lang="en-US" altLang="zh-TW" dirty="0"/>
              <a:t> on minimization of:</a:t>
            </a:r>
          </a:p>
          <a:p>
            <a:pPr marL="0" indent="0" algn="ctr">
              <a:buNone/>
            </a:pPr>
            <a:r>
              <a:rPr lang="en-US" altLang="zh-TW" dirty="0" err="1"/>
              <a:t>kullback_leibler_loss</a:t>
            </a:r>
            <a:r>
              <a:rPr lang="en-US" altLang="zh-TW" dirty="0"/>
              <a:t>(</a:t>
            </a:r>
            <a:r>
              <a:rPr lang="en-US" altLang="zh-TW" dirty="0" err="1"/>
              <a:t>z_x</a:t>
            </a:r>
            <a:r>
              <a:rPr lang="en-US" altLang="zh-TW" dirty="0"/>
              <a:t>, </a:t>
            </a:r>
            <a:r>
              <a:rPr lang="en-US" altLang="zh-TW" dirty="0" err="1"/>
              <a:t>gaussian</a:t>
            </a:r>
            <a:r>
              <a:rPr lang="en-US" altLang="zh-TW" dirty="0"/>
              <a:t>)</a:t>
            </a:r>
          </a:p>
          <a:p>
            <a:pPr marL="0" indent="0" algn="ctr">
              <a:buNone/>
            </a:pPr>
            <a:r>
              <a:rPr lang="en-US" altLang="zh-TW" dirty="0" err="1"/>
              <a:t>mean_squared_error</a:t>
            </a:r>
            <a:r>
              <a:rPr lang="en-US" altLang="zh-TW" dirty="0"/>
              <a:t>(</a:t>
            </a:r>
            <a:r>
              <a:rPr lang="en-US" altLang="zh-TW" dirty="0" err="1"/>
              <a:t>l_x_tilde</a:t>
            </a:r>
            <a:r>
              <a:rPr lang="en-US" altLang="zh-TW" dirty="0"/>
              <a:t>_, </a:t>
            </a:r>
            <a:r>
              <a:rPr lang="en-US" altLang="zh-TW" dirty="0" err="1"/>
              <a:t>l_x</a:t>
            </a:r>
            <a:r>
              <a:rPr lang="en-US" altLang="zh-TW" dirty="0"/>
              <a:t>)</a:t>
            </a:r>
          </a:p>
          <a:p>
            <a:pPr marL="0" indent="0" algn="ctr">
              <a:buNone/>
            </a:pPr>
            <a:r>
              <a:rPr lang="en-US" altLang="zh-TW" dirty="0"/>
              <a:t>-1*log(</a:t>
            </a:r>
            <a:r>
              <a:rPr lang="en-US" altLang="zh-TW" dirty="0" err="1"/>
              <a:t>d_x_p</a:t>
            </a:r>
            <a:r>
              <a:rPr lang="en-US" altLang="zh-TW" dirty="0"/>
              <a:t>)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8" y="1192315"/>
            <a:ext cx="10662063" cy="3042001"/>
          </a:xfrm>
          <a:prstGeom prst="rect">
            <a:avLst/>
          </a:prstGeom>
        </p:spPr>
      </p:pic>
      <p:sp>
        <p:nvSpPr>
          <p:cNvPr id="10" name="橢圓 9"/>
          <p:cNvSpPr/>
          <p:nvPr/>
        </p:nvSpPr>
        <p:spPr>
          <a:xfrm>
            <a:off x="3706587" y="1012928"/>
            <a:ext cx="587828" cy="603601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9116786" y="1009819"/>
            <a:ext cx="1284513" cy="1178210"/>
          </a:xfrm>
          <a:prstGeom prst="ellipse">
            <a:avLst/>
          </a:prstGeom>
          <a:noFill/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rgbClr val="FFC000"/>
              </a:solidFill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9116786" y="3208506"/>
            <a:ext cx="1284513" cy="1178210"/>
          </a:xfrm>
          <a:prstGeom prst="ellipse">
            <a:avLst/>
          </a:prstGeom>
          <a:noFill/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10619016" y="2109714"/>
            <a:ext cx="734784" cy="698800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374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VAE/GAN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34</a:t>
            </a:fld>
            <a:endParaRPr kumimoji="1"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990600" y="1317728"/>
            <a:ext cx="10515600" cy="5011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r>
              <a:rPr lang="en-US" altLang="zh-TW" dirty="0"/>
              <a:t>Train </a:t>
            </a:r>
            <a:r>
              <a:rPr lang="en-US" altLang="zh-TW" b="1" dirty="0"/>
              <a:t>Discriminator</a:t>
            </a:r>
            <a:r>
              <a:rPr lang="en-US" altLang="zh-TW" dirty="0"/>
              <a:t> on minimization of:</a:t>
            </a:r>
          </a:p>
          <a:p>
            <a:pPr marL="0" indent="0" algn="ctr">
              <a:buNone/>
            </a:pPr>
            <a:r>
              <a:rPr lang="en-US" altLang="zh-TW" dirty="0"/>
              <a:t>-1*log(</a:t>
            </a:r>
            <a:r>
              <a:rPr lang="en-US" altLang="zh-TW" dirty="0" err="1"/>
              <a:t>d_x</a:t>
            </a:r>
            <a:r>
              <a:rPr lang="en-US" altLang="zh-TW" dirty="0"/>
              <a:t>) + log(1 - </a:t>
            </a:r>
            <a:r>
              <a:rPr lang="en-US" altLang="zh-TW" dirty="0" err="1"/>
              <a:t>d_x_p</a:t>
            </a:r>
            <a:r>
              <a:rPr lang="en-US" altLang="zh-TW" dirty="0"/>
              <a:t>)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8" y="1192315"/>
            <a:ext cx="10662063" cy="3042001"/>
          </a:xfrm>
          <a:prstGeom prst="rect">
            <a:avLst/>
          </a:prstGeom>
        </p:spPr>
      </p:pic>
      <p:sp>
        <p:nvSpPr>
          <p:cNvPr id="10" name="橢圓 9"/>
          <p:cNvSpPr/>
          <p:nvPr/>
        </p:nvSpPr>
        <p:spPr>
          <a:xfrm>
            <a:off x="10619016" y="2109714"/>
            <a:ext cx="734784" cy="698800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0619016" y="3106700"/>
            <a:ext cx="734784" cy="698800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41823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Experiment Results of VAE/GAN </a:t>
            </a:r>
            <a:endParaRPr kumimoji="1"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610" y="1067253"/>
            <a:ext cx="10087508" cy="5235575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35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38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3444240"/>
            <a:ext cx="12192000" cy="1362076"/>
          </a:xfrm>
          <a:solidFill>
            <a:schemeClr val="tx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kumimoji="1" lang="en-US" altLang="zh-TW" sz="44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Summary</a:t>
            </a:r>
            <a:endParaRPr kumimoji="1" lang="zh-TW" altLang="en-US" sz="48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36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6861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Recap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498871" y="1255021"/>
                <a:ext cx="11194257" cy="501163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altLang="zh-TW" b="1" dirty="0">
                    <a:solidFill>
                      <a:srgbClr val="C00000"/>
                    </a:solidFill>
                  </a:rPr>
                  <a:t>Explicit</a:t>
                </a:r>
                <a:r>
                  <a:rPr lang="en-US" altLang="zh-TW" dirty="0"/>
                  <a:t> density </a:t>
                </a:r>
                <a:r>
                  <a:rPr lang="en-US" altLang="zh-TW" dirty="0" smtClean="0"/>
                  <a:t>estimation</a:t>
                </a:r>
              </a:p>
              <a:p>
                <a:r>
                  <a:rPr kumimoji="1" lang="en-US" altLang="zh-TW" dirty="0" err="1" smtClean="0"/>
                  <a:t>PixelRNN</a:t>
                </a:r>
                <a:r>
                  <a:rPr kumimoji="1" lang="en-US" altLang="zh-TW" dirty="0" smtClean="0"/>
                  <a:t>/CNN</a:t>
                </a:r>
              </a:p>
              <a:p>
                <a:pPr lvl="1"/>
                <a:r>
                  <a:rPr kumimoji="1" lang="en-US" altLang="zh-TW" sz="2600" dirty="0" smtClean="0"/>
                  <a:t>Optimize exact likelihood: </a:t>
                </a:r>
                <a14:m>
                  <m:oMath xmlns:m="http://schemas.openxmlformats.org/officeDocument/2006/math">
                    <m:r>
                      <a:rPr kumimoji="1" lang="en-US" altLang="zh-TW" sz="2600" b="1" i="1" smtClean="0">
                        <a:solidFill>
                          <a:srgbClr val="C00000"/>
                        </a:solidFill>
                        <a:latin typeface="Cambria Math" charset="0"/>
                      </a:rPr>
                      <m:t>𝒑</m:t>
                    </m:r>
                    <m:d>
                      <m:dPr>
                        <m:ctrlPr>
                          <a:rPr kumimoji="1" lang="en-US" altLang="zh-TW" sz="26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6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𝒙</m:t>
                        </m:r>
                      </m:e>
                    </m:d>
                    <m:r>
                      <a:rPr kumimoji="1" lang="en-US" altLang="zh-TW" sz="2600" b="1">
                        <a:solidFill>
                          <a:srgbClr val="C00000"/>
                        </a:solidFill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kumimoji="1" lang="is-IS" altLang="zh-TW" sz="26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TW" sz="26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𝒊</m:t>
                        </m:r>
                        <m:r>
                          <a:rPr kumimoji="1" lang="en-US" altLang="zh-TW" sz="26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=</m:t>
                        </m:r>
                        <m:r>
                          <a:rPr kumimoji="1" lang="en-US" altLang="zh-TW" sz="26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𝟏</m:t>
                        </m:r>
                      </m:sub>
                      <m:sup>
                        <m:r>
                          <a:rPr kumimoji="1" lang="en-US" altLang="zh-TW" sz="26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𝒏</m:t>
                        </m:r>
                        <m:r>
                          <a:rPr kumimoji="1" lang="en-US" altLang="zh-TW" sz="2600" b="1" i="1" baseline="30000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𝟐</m:t>
                        </m:r>
                      </m:sup>
                      <m:e>
                        <m:r>
                          <a:rPr kumimoji="1" lang="en-US" altLang="zh-TW" sz="2600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𝒑</m:t>
                        </m:r>
                        <m:d>
                          <m:dPr>
                            <m:ctrlPr>
                              <a:rPr kumimoji="1" lang="en-US" altLang="zh-TW" sz="2600" b="1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  <m:t>𝒊</m:t>
                                </m:r>
                              </m:sub>
                            </m:sSub>
                            <m:r>
                              <a:rPr kumimoji="1" lang="en-US" altLang="zh-TW" sz="2600" b="1" i="1">
                                <a:solidFill>
                                  <a:srgbClr val="C0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  <m:t>𝟏</m:t>
                                </m:r>
                              </m:sub>
                            </m:sSub>
                            <m:r>
                              <a:rPr kumimoji="1" lang="en-US" altLang="zh-TW" sz="2600" b="1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  <m:t>𝒊</m:t>
                                </m:r>
                                <m: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kumimoji="1" lang="en-US" altLang="zh-TW" sz="2600" b="1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</a:rPr>
                                  <m:t>𝟏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kumimoji="1" lang="en-US" altLang="zh-TW" sz="2600" dirty="0" smtClean="0"/>
              </a:p>
              <a:p>
                <a:r>
                  <a:rPr kumimoji="1" lang="en-US" altLang="zh-TW" dirty="0" smtClean="0"/>
                  <a:t>VAE</a:t>
                </a:r>
              </a:p>
              <a:p>
                <a:pPr lvl="1"/>
                <a:r>
                  <a:rPr kumimoji="1" lang="en-US" altLang="zh-TW" sz="2600" dirty="0" smtClean="0"/>
                  <a:t>Optimize </a:t>
                </a:r>
                <a:r>
                  <a:rPr kumimoji="1" lang="en-US" altLang="zh-TW" sz="2600" dirty="0" err="1" smtClean="0"/>
                  <a:t>variational</a:t>
                </a:r>
                <a:r>
                  <a:rPr kumimoji="1" lang="en-US" altLang="zh-TW" sz="2600" dirty="0" smtClean="0"/>
                  <a:t> lower bound: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2600" i="1" smtClean="0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600" b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𝐄</m:t>
                        </m:r>
                      </m:e>
                      <m:sub>
                        <m: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𝑧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TW" sz="2600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log</m:t>
                        </m:r>
                        <m:sSub>
                          <m:sSubPr>
                            <m:ctrlPr>
                              <a:rPr kumimoji="1" lang="en-US" altLang="zh-TW" sz="2600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sz="2600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TW" sz="2600" i="1">
                                <a:solidFill>
                                  <a:srgbClr val="C0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zh-TW" sz="2600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zh-TW" sz="2600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  <m:t>𝑥</m:t>
                            </m:r>
                            <m:r>
                              <a:rPr kumimoji="1" lang="en-US" altLang="zh-TW" sz="2600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  <m:t>|</m:t>
                            </m:r>
                            <m:r>
                              <a:rPr kumimoji="1" lang="en-US" altLang="zh-TW" sz="2600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kumimoji="1" lang="en-US" altLang="zh-TW" sz="2600" i="1">
                        <a:solidFill>
                          <a:srgbClr val="C00000"/>
                        </a:solidFill>
                        <a:latin typeface="Cambria Math" charset="0"/>
                      </a:rPr>
                      <m:t>−</m:t>
                    </m:r>
                    <m:r>
                      <a:rPr kumimoji="1" lang="en-US" altLang="zh-TW" sz="2600" b="1">
                        <a:solidFill>
                          <a:srgbClr val="C00000"/>
                        </a:solidFill>
                        <a:latin typeface="Cambria Math" charset="0"/>
                      </a:rPr>
                      <m:t>𝐊𝐋</m:t>
                    </m:r>
                    <m:r>
                      <a:rPr kumimoji="1" lang="en-US" altLang="zh-TW" sz="2600" i="1">
                        <a:solidFill>
                          <a:srgbClr val="C00000"/>
                        </a:solidFill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𝑧</m:t>
                        </m:r>
                      </m:e>
                      <m:e>
                        <m: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sz="2600" i="1">
                        <a:solidFill>
                          <a:srgbClr val="C00000"/>
                        </a:solidFill>
                        <a:latin typeface="Cambria Math" charset="0"/>
                      </a:rPr>
                      <m:t>||</m:t>
                    </m:r>
                    <m:sSub>
                      <m:sSubPr>
                        <m:ctrlP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sz="2600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𝑧</m:t>
                        </m:r>
                      </m:e>
                    </m:d>
                    <m:r>
                      <a:rPr kumimoji="1" lang="en-US" altLang="zh-TW" sz="2600" i="1">
                        <a:solidFill>
                          <a:srgbClr val="C00000"/>
                        </a:solidFill>
                        <a:latin typeface="Cambria Math" charset="0"/>
                      </a:rPr>
                      <m:t>)</m:t>
                    </m:r>
                  </m:oMath>
                </a14:m>
                <a:endParaRPr kumimoji="1" lang="en-US" altLang="zh-TW" sz="2600" dirty="0">
                  <a:solidFill>
                    <a:srgbClr val="C00000"/>
                  </a:solidFill>
                </a:endParaRPr>
              </a:p>
              <a:p>
                <a:endParaRPr kumimoji="1" lang="en-US" altLang="zh-TW" sz="1000" dirty="0" smtClean="0"/>
              </a:p>
              <a:p>
                <a:pPr marL="0" indent="0">
                  <a:buNone/>
                </a:pPr>
                <a:r>
                  <a:rPr lang="en-US" altLang="zh-TW" b="1" dirty="0" smtClean="0">
                    <a:solidFill>
                      <a:srgbClr val="C00000"/>
                    </a:solidFill>
                  </a:rPr>
                  <a:t>Implicit</a:t>
                </a:r>
                <a:r>
                  <a:rPr lang="en-US" altLang="zh-TW" dirty="0" smtClean="0"/>
                  <a:t> </a:t>
                </a:r>
                <a:r>
                  <a:rPr lang="en-US" altLang="zh-TW" dirty="0"/>
                  <a:t>density </a:t>
                </a:r>
                <a:r>
                  <a:rPr lang="en-US" altLang="zh-TW" dirty="0" smtClean="0"/>
                  <a:t>estimation</a:t>
                </a:r>
              </a:p>
              <a:p>
                <a:r>
                  <a:rPr kumimoji="1" lang="en-US" altLang="zh-TW" dirty="0" smtClean="0"/>
                  <a:t>GAN</a:t>
                </a:r>
              </a:p>
              <a:p>
                <a:pPr lvl="1"/>
                <a:r>
                  <a:rPr kumimoji="1" lang="en-US" altLang="zh-TW" sz="2600" dirty="0" smtClean="0"/>
                  <a:t>Game-theoretic approach (Two player game)</a:t>
                </a:r>
                <a:endParaRPr kumimoji="1" lang="zh-TW" altLang="en-US" sz="2600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8871" y="1255021"/>
                <a:ext cx="11194257" cy="5011635"/>
              </a:xfrm>
              <a:blipFill rotWithShape="0">
                <a:blip r:embed="rId2"/>
                <a:stretch>
                  <a:fillRect l="-1144" t="-133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37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1516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Comparison of different Methods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38</a:t>
            </a:fld>
            <a:endParaRPr kumimoji="1" lang="zh-TW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989911"/>
              </p:ext>
            </p:extLst>
          </p:nvPr>
        </p:nvGraphicFramePr>
        <p:xfrm>
          <a:off x="846363" y="1393906"/>
          <a:ext cx="10499273" cy="47338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2889"/>
                <a:gridCol w="2786748"/>
                <a:gridCol w="2624818"/>
                <a:gridCol w="2624818"/>
              </a:tblGrid>
              <a:tr h="80194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600" b="0" dirty="0" err="1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PixelCNN</a:t>
                      </a:r>
                      <a:r>
                        <a:rPr lang="en-US" altLang="zh-TW" sz="26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/RNN</a:t>
                      </a:r>
                      <a:endParaRPr lang="zh-TW" altLang="en-US" sz="26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8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VAE</a:t>
                      </a:r>
                      <a:endParaRPr lang="zh-TW" altLang="en-US" sz="28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8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GAN</a:t>
                      </a:r>
                      <a:endParaRPr lang="zh-TW" altLang="en-US" sz="28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390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Training curve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Unstable(Tricky)</a:t>
                      </a:r>
                      <a:endParaRPr lang="zh-TW" altLang="en-US" sz="2400" b="1" dirty="0">
                        <a:solidFill>
                          <a:srgbClr val="C00000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390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2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Time</a:t>
                      </a:r>
                      <a:r>
                        <a:rPr lang="en-US" altLang="zh-TW" sz="2200" b="0" baseline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 required to generate new image</a:t>
                      </a:r>
                      <a:endParaRPr lang="zh-TW" altLang="en-US" sz="22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Long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sz="2400" b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517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Quality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Lack of global</a:t>
                      </a:r>
                      <a:r>
                        <a:rPr lang="en-US" altLang="zh-TW" sz="2400" b="0" baseline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 structure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Blurrier</a:t>
                      </a:r>
                      <a:r>
                        <a:rPr lang="en-US" altLang="zh-TW" sz="2400" b="0" baseline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,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0" baseline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 lower quality 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State-of-the-art</a:t>
                      </a:r>
                      <a:endParaRPr lang="zh-TW" altLang="en-US" sz="2400" b="1" dirty="0">
                        <a:solidFill>
                          <a:srgbClr val="C00000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18088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Data type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Discrete</a:t>
                      </a:r>
                      <a:r>
                        <a:rPr lang="en-US" altLang="zh-TW" sz="24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 / </a:t>
                      </a: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continuous</a:t>
                      </a:r>
                      <a:r>
                        <a:rPr lang="en-US" altLang="zh-TW" sz="2400" b="1" baseline="0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 data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240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(discrete </a:t>
                      </a:r>
                      <a:r>
                        <a:rPr kumimoji="1" lang="en-US" altLang="zh-TW" sz="240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is </a:t>
                      </a:r>
                      <a:r>
                        <a:rPr kumimoji="1" lang="en-US" altLang="zh-TW" sz="240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slightly </a:t>
                      </a:r>
                      <a:r>
                        <a:rPr kumimoji="1" lang="en-US" altLang="zh-TW" sz="240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better</a:t>
                      </a:r>
                      <a:r>
                        <a:rPr kumimoji="0" lang="en-US" altLang="zh-TW" sz="2400" b="0" dirty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)</a:t>
                      </a:r>
                      <a:endParaRPr kumimoji="1" lang="en-US" altLang="zh-TW" sz="2400" dirty="0" smtClean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Discrete</a:t>
                      </a:r>
                      <a:r>
                        <a:rPr lang="en-US" altLang="zh-TW" sz="2400" b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 / </a:t>
                      </a: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continuous</a:t>
                      </a:r>
                      <a:r>
                        <a:rPr lang="en-US" altLang="zh-TW" sz="2400" b="1" baseline="0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 data</a:t>
                      </a:r>
                      <a:endParaRPr lang="zh-TW" altLang="en-US" sz="2400" b="1" dirty="0" smtClean="0">
                        <a:solidFill>
                          <a:srgbClr val="C00000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Continuous </a:t>
                      </a:r>
                      <a:r>
                        <a:rPr lang="en-US" altLang="zh-TW" sz="2400" b="1" baseline="0" dirty="0" smtClean="0">
                          <a:solidFill>
                            <a:srgbClr val="C00000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data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baseline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(</a:t>
                      </a:r>
                      <a:r>
                        <a:rPr lang="en-US" altLang="zh-TW" sz="240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unless, in theory, use REINFORCE</a:t>
                      </a:r>
                      <a:r>
                        <a:rPr lang="en-US" altLang="zh-TW" sz="2400" b="0" baseline="0" dirty="0" smtClean="0">
                          <a:solidFill>
                            <a:schemeClr val="tx1"/>
                          </a:solidFill>
                          <a:latin typeface="Helvetica" charset="0"/>
                          <a:ea typeface="Helvetica" charset="0"/>
                          <a:cs typeface="Helvetica" charset="0"/>
                        </a:rPr>
                        <a:t>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96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References (1)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TW" b="1" dirty="0" smtClean="0">
                <a:solidFill>
                  <a:srgbClr val="C00000"/>
                </a:solidFill>
              </a:rPr>
              <a:t>Course</a:t>
            </a:r>
          </a:p>
          <a:p>
            <a:r>
              <a:rPr lang="en-US" altLang="zh-TW" dirty="0" smtClean="0"/>
              <a:t>CS231n</a:t>
            </a:r>
            <a:r>
              <a:rPr lang="en-US" altLang="zh-TW" dirty="0"/>
              <a:t>: Convolutional Neural Networks for Visual </a:t>
            </a:r>
            <a:r>
              <a:rPr lang="en-US" altLang="zh-TW" dirty="0" smtClean="0"/>
              <a:t>Recognition Spring 2017:</a:t>
            </a:r>
          </a:p>
          <a:p>
            <a:pPr lvl="1"/>
            <a:r>
              <a:rPr lang="en-US" altLang="zh-TW" dirty="0" smtClean="0">
                <a:hlinkClick r:id="rId2"/>
              </a:rPr>
              <a:t>https</a:t>
            </a:r>
            <a:r>
              <a:rPr lang="en-US" altLang="zh-TW" dirty="0">
                <a:hlinkClick r:id="rId2"/>
              </a:rPr>
              <a:t>://</a:t>
            </a:r>
            <a:r>
              <a:rPr lang="en-US" altLang="zh-TW" dirty="0" smtClean="0">
                <a:hlinkClick r:id="rId2"/>
              </a:rPr>
              <a:t>www.youtube.com/watch?v=5WoItGTWV54&amp;t=4165s</a:t>
            </a:r>
            <a:endParaRPr lang="en-US" altLang="zh-TW" dirty="0" smtClean="0"/>
          </a:p>
          <a:p>
            <a:r>
              <a:rPr lang="en-US" altLang="zh-TW" dirty="0"/>
              <a:t>ML Lecture 17: Unsupervised Learning - Deep Generative Model:</a:t>
            </a:r>
          </a:p>
          <a:p>
            <a:pPr lvl="1"/>
            <a:r>
              <a:rPr lang="en-US" altLang="zh-TW" dirty="0">
                <a:hlinkClick r:id="rId3"/>
              </a:rPr>
              <a:t>https://www.youtube.com/watch?v=YNUek8ioAJk&amp;list=PLJV_el3uVTsPy9oCRY30oBPNLCo89yu49&amp;index=26</a:t>
            </a:r>
            <a:endParaRPr lang="en-US" altLang="zh-TW" dirty="0"/>
          </a:p>
          <a:p>
            <a:pPr lvl="1"/>
            <a:r>
              <a:rPr lang="en-US" altLang="zh-TW" dirty="0">
                <a:hlinkClick r:id="rId4"/>
              </a:rPr>
              <a:t>https://</a:t>
            </a:r>
            <a:r>
              <a:rPr lang="en-US" altLang="zh-TW" dirty="0" smtClean="0">
                <a:hlinkClick r:id="rId4"/>
              </a:rPr>
              <a:t>www.youtube.com/watch?v=8zomhgKrsmQ&amp;list=PLJV_el3uVTsPy9oCRY30oBPNLCo89yu49&amp;index=27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b="1" dirty="0" smtClean="0">
                <a:solidFill>
                  <a:srgbClr val="C00000"/>
                </a:solidFill>
              </a:rPr>
              <a:t>Blog</a:t>
            </a:r>
          </a:p>
          <a:p>
            <a:r>
              <a:rPr lang="en-US" altLang="zh-TW" dirty="0" smtClean="0"/>
              <a:t>VAE tutorial:</a:t>
            </a:r>
          </a:p>
          <a:p>
            <a:pPr lvl="1"/>
            <a:r>
              <a:rPr lang="en-US" altLang="zh-TW" dirty="0">
                <a:hlinkClick r:id="rId5"/>
              </a:rPr>
              <a:t>https://jaan.io/what-is-variational-autoencoder-vae-tutorial</a:t>
            </a:r>
            <a:r>
              <a:rPr lang="en-US" altLang="zh-TW" dirty="0" smtClean="0">
                <a:hlinkClick r:id="rId5"/>
              </a:rPr>
              <a:t>/</a:t>
            </a:r>
            <a:endParaRPr lang="en-US" altLang="zh-TW" dirty="0"/>
          </a:p>
          <a:p>
            <a:r>
              <a:rPr lang="en-US" altLang="zh-TW" dirty="0" err="1" smtClean="0"/>
              <a:t>Varitional</a:t>
            </a:r>
            <a:r>
              <a:rPr lang="en-US" altLang="zh-TW" dirty="0" smtClean="0"/>
              <a:t> inferences:</a:t>
            </a:r>
          </a:p>
          <a:p>
            <a:pPr lvl="1"/>
            <a:r>
              <a:rPr lang="en-US" altLang="zh-TW" dirty="0"/>
              <a:t>http://</a:t>
            </a:r>
            <a:r>
              <a:rPr lang="en-US" altLang="zh-TW" dirty="0" err="1"/>
              <a:t>www.openias.org</a:t>
            </a:r>
            <a:r>
              <a:rPr lang="en-US" altLang="zh-TW" dirty="0"/>
              <a:t>/</a:t>
            </a:r>
            <a:r>
              <a:rPr lang="en-US" altLang="zh-TW" dirty="0" err="1"/>
              <a:t>variational</a:t>
            </a:r>
            <a:r>
              <a:rPr lang="en-US" altLang="zh-TW" dirty="0"/>
              <a:t>-coin-toss</a:t>
            </a:r>
          </a:p>
          <a:p>
            <a:endParaRPr lang="en-US" altLang="zh-TW" dirty="0" smtClean="0"/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39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6503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Taxonomy of Generative Models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b="1" dirty="0" smtClean="0">
                    <a:solidFill>
                      <a:srgbClr val="C00000"/>
                    </a:solidFill>
                  </a:rPr>
                  <a:t>Explicit</a:t>
                </a:r>
                <a:r>
                  <a:rPr lang="en-US" altLang="zh-TW" dirty="0" smtClean="0"/>
                  <a:t> </a:t>
                </a:r>
                <a:r>
                  <a:rPr lang="en-US" altLang="zh-TW" dirty="0"/>
                  <a:t>density estimation: explicitly define and solve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charset="0"/>
                          </a:rPr>
                          <m:t>𝑚𝑜𝑑𝑒𝑙</m:t>
                        </m:r>
                      </m:sub>
                    </m:sSub>
                    <m:d>
                      <m:d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i="1">
                        <a:latin typeface="Cambria Math" charset="0"/>
                      </a:rPr>
                      <m:t> </m:t>
                    </m:r>
                  </m:oMath>
                </a14:m>
                <a:endParaRPr kumimoji="1" lang="en-US" altLang="zh-TW" dirty="0" smtClean="0"/>
              </a:p>
              <a:p>
                <a:r>
                  <a:rPr lang="en-US" altLang="zh-TW" b="1" dirty="0" smtClean="0">
                    <a:solidFill>
                      <a:srgbClr val="C00000"/>
                    </a:solidFill>
                  </a:rPr>
                  <a:t>Implicit</a:t>
                </a:r>
                <a:r>
                  <a:rPr lang="en-US" altLang="zh-TW" dirty="0" smtClean="0"/>
                  <a:t> </a:t>
                </a:r>
                <a:r>
                  <a:rPr lang="en-US" altLang="zh-TW" dirty="0"/>
                  <a:t>density estimation: learn model that can sample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𝑚𝑜𝑑𝑒𝑙</m:t>
                        </m:r>
                      </m:sub>
                    </m:sSub>
                    <m:d>
                      <m:d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kumimoji="1" lang="en-US" altLang="zh-TW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altLang="zh-TW" dirty="0"/>
                  <a:t>w/o explicitly defining it</a:t>
                </a:r>
                <a:endParaRPr kumimoji="1"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121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4</a:t>
            </a:fld>
            <a:endParaRPr kumimoji="1" lang="zh-TW" altLang="en-US"/>
          </a:p>
        </p:txBody>
      </p:sp>
      <p:sp>
        <p:nvSpPr>
          <p:cNvPr id="6" name="圓角矩形 5"/>
          <p:cNvSpPr/>
          <p:nvPr/>
        </p:nvSpPr>
        <p:spPr>
          <a:xfrm>
            <a:off x="5120640" y="3409866"/>
            <a:ext cx="2743200" cy="509746"/>
          </a:xfrm>
          <a:prstGeom prst="roundRect">
            <a:avLst>
              <a:gd name="adj" fmla="val 25155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/>
              <a:t>Generative models</a:t>
            </a:r>
            <a:endParaRPr kumimoji="1" lang="zh-TW" altLang="en-US" sz="2400" dirty="0"/>
          </a:p>
        </p:txBody>
      </p:sp>
      <p:sp>
        <p:nvSpPr>
          <p:cNvPr id="7" name="圓角矩形 6"/>
          <p:cNvSpPr/>
          <p:nvPr/>
        </p:nvSpPr>
        <p:spPr>
          <a:xfrm>
            <a:off x="2943225" y="4223180"/>
            <a:ext cx="2743200" cy="509746"/>
          </a:xfrm>
          <a:prstGeom prst="roundRect">
            <a:avLst>
              <a:gd name="adj" fmla="val 25155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/>
              <a:t>Explicit density</a:t>
            </a:r>
            <a:endParaRPr kumimoji="1" lang="zh-TW" altLang="en-US" sz="2400" dirty="0"/>
          </a:p>
        </p:txBody>
      </p:sp>
      <p:sp>
        <p:nvSpPr>
          <p:cNvPr id="8" name="圓角矩形 7"/>
          <p:cNvSpPr/>
          <p:nvPr/>
        </p:nvSpPr>
        <p:spPr>
          <a:xfrm>
            <a:off x="7296150" y="4294337"/>
            <a:ext cx="2743200" cy="509746"/>
          </a:xfrm>
          <a:prstGeom prst="roundRect">
            <a:avLst>
              <a:gd name="adj" fmla="val 25155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/>
              <a:t>Implicit density</a:t>
            </a:r>
            <a:endParaRPr kumimoji="1" lang="zh-TW" altLang="en-US" sz="2400" dirty="0"/>
          </a:p>
        </p:txBody>
      </p:sp>
      <p:sp>
        <p:nvSpPr>
          <p:cNvPr id="9" name="圓角矩形 8"/>
          <p:cNvSpPr/>
          <p:nvPr/>
        </p:nvSpPr>
        <p:spPr>
          <a:xfrm>
            <a:off x="2152650" y="5145023"/>
            <a:ext cx="1653540" cy="672511"/>
          </a:xfrm>
          <a:prstGeom prst="roundRect">
            <a:avLst>
              <a:gd name="adj" fmla="val 25155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/>
              <a:t>Tractable density</a:t>
            </a:r>
            <a:endParaRPr kumimoji="1" lang="zh-TW" altLang="en-US" sz="2000" dirty="0"/>
          </a:p>
        </p:txBody>
      </p:sp>
      <p:sp>
        <p:nvSpPr>
          <p:cNvPr id="10" name="圓角矩形 9"/>
          <p:cNvSpPr/>
          <p:nvPr/>
        </p:nvSpPr>
        <p:spPr>
          <a:xfrm>
            <a:off x="4575810" y="5118690"/>
            <a:ext cx="1916430" cy="672511"/>
          </a:xfrm>
          <a:prstGeom prst="roundRect">
            <a:avLst>
              <a:gd name="adj" fmla="val 25155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/>
              <a:t>Approximate density</a:t>
            </a:r>
            <a:endParaRPr kumimoji="1" lang="zh-TW" altLang="en-US" sz="2000" dirty="0"/>
          </a:p>
        </p:txBody>
      </p:sp>
      <p:cxnSp>
        <p:nvCxnSpPr>
          <p:cNvPr id="12" name="直線箭頭接點 11"/>
          <p:cNvCxnSpPr>
            <a:stCxn id="6" idx="2"/>
            <a:endCxn id="7" idx="0"/>
          </p:cNvCxnSpPr>
          <p:nvPr/>
        </p:nvCxnSpPr>
        <p:spPr>
          <a:xfrm flipH="1">
            <a:off x="4314826" y="3919612"/>
            <a:ext cx="2177415" cy="30356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箭頭接點 14"/>
          <p:cNvCxnSpPr>
            <a:stCxn id="7" idx="2"/>
            <a:endCxn id="9" idx="0"/>
          </p:cNvCxnSpPr>
          <p:nvPr/>
        </p:nvCxnSpPr>
        <p:spPr>
          <a:xfrm flipH="1">
            <a:off x="2979421" y="4732926"/>
            <a:ext cx="1335405" cy="41209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箭頭接點 18"/>
          <p:cNvCxnSpPr>
            <a:stCxn id="7" idx="2"/>
            <a:endCxn id="10" idx="0"/>
          </p:cNvCxnSpPr>
          <p:nvPr/>
        </p:nvCxnSpPr>
        <p:spPr>
          <a:xfrm>
            <a:off x="4314825" y="4732927"/>
            <a:ext cx="1219200" cy="3857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箭頭接點 21"/>
          <p:cNvCxnSpPr>
            <a:stCxn id="6" idx="2"/>
            <a:endCxn id="8" idx="0"/>
          </p:cNvCxnSpPr>
          <p:nvPr/>
        </p:nvCxnSpPr>
        <p:spPr>
          <a:xfrm>
            <a:off x="6492240" y="3919613"/>
            <a:ext cx="2175510" cy="37472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1931697" y="5817534"/>
            <a:ext cx="209544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200" dirty="0" err="1">
                <a:latin typeface="Helvetica" charset="0"/>
                <a:ea typeface="Helvetica" charset="0"/>
                <a:cs typeface="Helvetica" charset="0"/>
              </a:rPr>
              <a:t>PixelRNN</a:t>
            </a:r>
            <a:r>
              <a:rPr kumimoji="1" lang="en-US" altLang="zh-TW" sz="2200" dirty="0">
                <a:latin typeface="Helvetica" charset="0"/>
                <a:ea typeface="Helvetica" charset="0"/>
                <a:cs typeface="Helvetica" charset="0"/>
              </a:rPr>
              <a:t>/CNN</a:t>
            </a:r>
            <a:endParaRPr kumimoji="1" lang="zh-TW" altLang="en-US" sz="2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4105190" y="5801054"/>
            <a:ext cx="31624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200" dirty="0" err="1">
                <a:latin typeface="Helvetica" charset="0"/>
                <a:ea typeface="Helvetica" charset="0"/>
                <a:cs typeface="Helvetica" charset="0"/>
              </a:rPr>
              <a:t>Variational</a:t>
            </a:r>
            <a:r>
              <a:rPr kumimoji="1" lang="en-US" altLang="zh-TW" sz="22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kumimoji="1" lang="en-US" altLang="zh-TW" sz="2200" dirty="0" err="1">
                <a:latin typeface="Helvetica" charset="0"/>
                <a:ea typeface="Helvetica" charset="0"/>
                <a:cs typeface="Helvetica" charset="0"/>
              </a:rPr>
              <a:t>Autoencoder</a:t>
            </a:r>
            <a:endParaRPr kumimoji="1" lang="zh-TW" altLang="en-US" sz="2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8337371" y="4835540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>
                <a:latin typeface="Helvetica" charset="0"/>
                <a:ea typeface="Helvetica" charset="0"/>
                <a:cs typeface="Helvetica" charset="0"/>
              </a:rPr>
              <a:t>GAN</a:t>
            </a:r>
            <a:endParaRPr kumimoji="1" lang="zh-TW" alt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8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References (2)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165328"/>
            <a:ext cx="11134725" cy="50116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b="1" dirty="0">
                <a:solidFill>
                  <a:srgbClr val="C00000"/>
                </a:solidFill>
              </a:rPr>
              <a:t>Implementation:</a:t>
            </a:r>
          </a:p>
          <a:p>
            <a:r>
              <a:rPr lang="en-US" altLang="zh-TW" sz="2600" dirty="0"/>
              <a:t>VAE </a:t>
            </a:r>
            <a:r>
              <a:rPr lang="en-US" altLang="zh-TW" sz="2600" dirty="0" err="1"/>
              <a:t>keras</a:t>
            </a:r>
            <a:r>
              <a:rPr lang="en-US" altLang="zh-TW" sz="2600" dirty="0"/>
              <a:t> implementation:</a:t>
            </a:r>
          </a:p>
          <a:p>
            <a:pPr lvl="1"/>
            <a:r>
              <a:rPr lang="en-US" altLang="zh-TW" dirty="0">
                <a:hlinkClick r:id="rId2"/>
              </a:rPr>
              <a:t>https://blog.keras.io/building-autoencoders-in-keras.html</a:t>
            </a:r>
            <a:endParaRPr lang="en-US" altLang="zh-TW" dirty="0"/>
          </a:p>
          <a:p>
            <a:r>
              <a:rPr lang="en-US" altLang="zh-TW" sz="2600" dirty="0"/>
              <a:t>VAE/GAN implementation:</a:t>
            </a:r>
          </a:p>
          <a:p>
            <a:pPr lvl="1"/>
            <a:r>
              <a:rPr lang="en-US" altLang="zh-TW" dirty="0">
                <a:hlinkClick r:id="rId3"/>
              </a:rPr>
              <a:t>https://github.com/timsainb/Tensorflow-MultiGPU-VAE-GAN</a:t>
            </a:r>
            <a:endParaRPr lang="en-US" altLang="zh-TW" dirty="0"/>
          </a:p>
          <a:p>
            <a:pPr marL="0" indent="0">
              <a:buNone/>
            </a:pPr>
            <a:r>
              <a:rPr kumimoji="1" lang="en-US" altLang="zh-TW" b="1" dirty="0" smtClean="0">
                <a:solidFill>
                  <a:srgbClr val="C00000"/>
                </a:solidFill>
              </a:rPr>
              <a:t>Paper list:</a:t>
            </a:r>
          </a:p>
          <a:p>
            <a:r>
              <a:rPr kumimoji="1" lang="en-US" altLang="zh-TW" sz="2600" b="1" dirty="0" err="1" smtClean="0"/>
              <a:t>PixelRNN</a:t>
            </a:r>
            <a:r>
              <a:rPr kumimoji="1" lang="en-US" altLang="zh-TW" sz="2600" b="1" dirty="0" smtClean="0"/>
              <a:t>/CNN: </a:t>
            </a:r>
            <a:r>
              <a:rPr lang="en-US" altLang="zh-TW" sz="2600" dirty="0" smtClean="0"/>
              <a:t>Pixel </a:t>
            </a:r>
            <a:r>
              <a:rPr lang="en-US" altLang="zh-TW" sz="2600" dirty="0"/>
              <a:t>Recurrent Neural Networks </a:t>
            </a:r>
            <a:r>
              <a:rPr lang="en-US" altLang="zh-TW" sz="2200" dirty="0">
                <a:solidFill>
                  <a:schemeClr val="bg1">
                    <a:lumMod val="50000"/>
                  </a:schemeClr>
                </a:solidFill>
              </a:rPr>
              <a:t>Aa ̈</a:t>
            </a:r>
            <a:r>
              <a:rPr lang="en-US" altLang="zh-TW" sz="2200" dirty="0" err="1">
                <a:solidFill>
                  <a:schemeClr val="bg1">
                    <a:lumMod val="50000"/>
                  </a:schemeClr>
                </a:solidFill>
              </a:rPr>
              <a:t>ron</a:t>
            </a:r>
            <a:r>
              <a:rPr lang="en-US" altLang="zh-TW" sz="2200" dirty="0">
                <a:solidFill>
                  <a:schemeClr val="bg1">
                    <a:lumMod val="50000"/>
                  </a:schemeClr>
                </a:solidFill>
              </a:rPr>
              <a:t> van den Oord </a:t>
            </a:r>
            <a: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</a:rPr>
              <a:t>et al. (2016)</a:t>
            </a:r>
            <a:endParaRPr kumimoji="1" lang="en-US" altLang="zh-TW" sz="26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kumimoji="1" lang="en-US" altLang="zh-TW" sz="2600" b="1" dirty="0" smtClean="0"/>
              <a:t>VAE: </a:t>
            </a:r>
            <a:r>
              <a:rPr lang="en-US" altLang="zh-TW" sz="2600" dirty="0" smtClean="0"/>
              <a:t>Auto-Encoding </a:t>
            </a:r>
            <a:r>
              <a:rPr lang="en-US" altLang="zh-TW" sz="2600" dirty="0" err="1"/>
              <a:t>Variational</a:t>
            </a:r>
            <a:r>
              <a:rPr lang="en-US" altLang="zh-TW" sz="2600" dirty="0"/>
              <a:t> Bayes</a:t>
            </a:r>
            <a:r>
              <a:rPr lang="en-US" altLang="zh-TW" dirty="0"/>
              <a:t> </a:t>
            </a:r>
            <a:r>
              <a:rPr lang="en-US" altLang="zh-TW" sz="2200" dirty="0" err="1">
                <a:solidFill>
                  <a:schemeClr val="bg1">
                    <a:lumMod val="50000"/>
                  </a:schemeClr>
                </a:solidFill>
              </a:rPr>
              <a:t>Diederik</a:t>
            </a:r>
            <a:r>
              <a:rPr lang="en-US" altLang="zh-TW" sz="2200" dirty="0">
                <a:solidFill>
                  <a:schemeClr val="bg1">
                    <a:lumMod val="50000"/>
                  </a:schemeClr>
                </a:solidFill>
              </a:rPr>
              <a:t> P. </a:t>
            </a:r>
            <a:r>
              <a:rPr lang="en-US" altLang="zh-TW" sz="2200" dirty="0" err="1">
                <a:solidFill>
                  <a:schemeClr val="bg1">
                    <a:lumMod val="50000"/>
                  </a:schemeClr>
                </a:solidFill>
              </a:rPr>
              <a:t>Kingma</a:t>
            </a:r>
            <a:r>
              <a:rPr lang="en-US" altLang="zh-TW" sz="2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</a:rPr>
              <a:t>et al. (2014)</a:t>
            </a:r>
            <a:endParaRPr lang="en-US" altLang="zh-TW" sz="22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TW" sz="2600" b="1" dirty="0" smtClean="0"/>
              <a:t>GAN: </a:t>
            </a:r>
            <a:r>
              <a:rPr lang="en-US" altLang="zh-TW" sz="2600" dirty="0" smtClean="0"/>
              <a:t>Generative </a:t>
            </a:r>
            <a:r>
              <a:rPr lang="en-US" altLang="zh-TW" sz="2600" dirty="0"/>
              <a:t>Adversarial </a:t>
            </a:r>
            <a:r>
              <a:rPr lang="en-US" altLang="zh-TW" sz="2600" dirty="0" smtClean="0"/>
              <a:t>Networks </a:t>
            </a:r>
            <a: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</a:rPr>
              <a:t>Ian J. </a:t>
            </a:r>
            <a:r>
              <a:rPr lang="en-US" altLang="zh-TW" sz="2200" dirty="0" err="1" smtClean="0">
                <a:solidFill>
                  <a:schemeClr val="bg1">
                    <a:lumMod val="50000"/>
                  </a:schemeClr>
                </a:solidFill>
              </a:rPr>
              <a:t>Goodfellow</a:t>
            </a:r>
            <a: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</a:rPr>
              <a:t> et al.(2014)</a:t>
            </a:r>
            <a:endParaRPr kumimoji="1" lang="en-US" altLang="zh-TW" sz="22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kumimoji="1" lang="en-US" altLang="zh-TW" sz="2600" b="1" dirty="0" smtClean="0"/>
              <a:t>VAE/GAN: </a:t>
            </a:r>
            <a:r>
              <a:rPr lang="en-US" altLang="zh-TW" sz="2600" dirty="0" err="1" smtClean="0"/>
              <a:t>Autoencoding</a:t>
            </a:r>
            <a:r>
              <a:rPr lang="en-US" altLang="zh-TW" sz="2600" dirty="0" smtClean="0"/>
              <a:t> </a:t>
            </a:r>
            <a:r>
              <a:rPr lang="en-US" altLang="zh-TW" sz="2600" dirty="0"/>
              <a:t>beyond pixels using a learned similarity </a:t>
            </a:r>
            <a:r>
              <a:rPr lang="en-US" altLang="zh-TW" sz="2600" dirty="0" smtClean="0"/>
              <a:t>metric </a:t>
            </a:r>
          </a:p>
          <a:p>
            <a:pPr marL="0" indent="0">
              <a:buNone/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TW" sz="2600" dirty="0" smtClean="0">
                <a:solidFill>
                  <a:schemeClr val="bg1">
                    <a:lumMod val="50000"/>
                  </a:schemeClr>
                </a:solidFill>
              </a:rPr>
              <a:t>  </a:t>
            </a:r>
            <a: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</a:rPr>
              <a:t>Anders </a:t>
            </a:r>
            <a:r>
              <a:rPr lang="en-US" altLang="zh-TW" sz="2200" dirty="0" err="1">
                <a:solidFill>
                  <a:schemeClr val="bg1">
                    <a:lumMod val="50000"/>
                  </a:schemeClr>
                </a:solidFill>
              </a:rPr>
              <a:t>Boesen</a:t>
            </a:r>
            <a:r>
              <a:rPr lang="en-US" altLang="zh-TW" sz="2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TW" sz="2200" dirty="0" err="1">
                <a:solidFill>
                  <a:schemeClr val="bg1">
                    <a:lumMod val="50000"/>
                  </a:schemeClr>
                </a:solidFill>
              </a:rPr>
              <a:t>Lindbo</a:t>
            </a:r>
            <a:r>
              <a:rPr lang="en-US" altLang="zh-TW" sz="2200" dirty="0">
                <a:solidFill>
                  <a:schemeClr val="bg1">
                    <a:lumMod val="50000"/>
                  </a:schemeClr>
                </a:solidFill>
              </a:rPr>
              <a:t> Larsen </a:t>
            </a:r>
            <a: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</a:rPr>
              <a:t>et al. (2016)</a:t>
            </a:r>
          </a:p>
          <a:p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40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7709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Outline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3200" b="1" dirty="0" err="1" smtClean="0">
                <a:solidFill>
                  <a:srgbClr val="C00000"/>
                </a:solidFill>
              </a:rPr>
              <a:t>PixelRNN</a:t>
            </a:r>
            <a:r>
              <a:rPr kumimoji="1" lang="en-US" altLang="zh-TW" sz="3200" b="1" dirty="0" smtClean="0">
                <a:solidFill>
                  <a:srgbClr val="C00000"/>
                </a:solidFill>
              </a:rPr>
              <a:t>/CNN</a:t>
            </a:r>
          </a:p>
          <a:p>
            <a:r>
              <a:rPr kumimoji="1" lang="en-US" altLang="zh-TW" sz="3200" dirty="0" err="1" smtClean="0"/>
              <a:t>Varitional</a:t>
            </a:r>
            <a:r>
              <a:rPr kumimoji="1" lang="en-US" altLang="zh-TW" sz="3200" dirty="0" smtClean="0"/>
              <a:t> </a:t>
            </a:r>
            <a:r>
              <a:rPr kumimoji="1" lang="en-US" altLang="zh-TW" sz="3200" dirty="0" err="1" smtClean="0"/>
              <a:t>Autoencoder</a:t>
            </a:r>
            <a:r>
              <a:rPr kumimoji="1" lang="en-US" altLang="zh-TW" sz="3200" dirty="0" smtClean="0"/>
              <a:t> (</a:t>
            </a:r>
            <a:r>
              <a:rPr kumimoji="1" lang="en-US" altLang="zh-TW" sz="3200" b="1" dirty="0" smtClean="0">
                <a:solidFill>
                  <a:srgbClr val="C00000"/>
                </a:solidFill>
              </a:rPr>
              <a:t>VAE</a:t>
            </a:r>
            <a:r>
              <a:rPr kumimoji="1" lang="en-US" altLang="zh-TW" sz="3200" dirty="0" smtClean="0"/>
              <a:t>)</a:t>
            </a:r>
          </a:p>
          <a:p>
            <a:r>
              <a:rPr kumimoji="1" lang="en-US" altLang="zh-TW" sz="3200" dirty="0" smtClean="0"/>
              <a:t>Generative Adversarial Network (</a:t>
            </a:r>
            <a:r>
              <a:rPr kumimoji="1" lang="en-US" altLang="zh-TW" sz="3200" b="1" dirty="0" smtClean="0">
                <a:solidFill>
                  <a:srgbClr val="C00000"/>
                </a:solidFill>
              </a:rPr>
              <a:t>GAN</a:t>
            </a:r>
            <a:r>
              <a:rPr kumimoji="1" lang="en-US" altLang="zh-TW" sz="3200" dirty="0" smtClean="0"/>
              <a:t>)</a:t>
            </a:r>
          </a:p>
          <a:p>
            <a:pPr lvl="1"/>
            <a:r>
              <a:rPr kumimoji="1" lang="en-US" altLang="zh-TW" sz="2800" dirty="0" smtClean="0"/>
              <a:t>VAE/GAN</a:t>
            </a:r>
          </a:p>
          <a:p>
            <a:r>
              <a:rPr kumimoji="1" lang="en-US" altLang="zh-TW" sz="3200" dirty="0" smtClean="0"/>
              <a:t>Summary</a:t>
            </a:r>
            <a:endParaRPr kumimoji="1" lang="en-US" altLang="zh-TW" sz="3200" dirty="0"/>
          </a:p>
          <a:p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5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147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3444240"/>
            <a:ext cx="12192000" cy="1362076"/>
          </a:xfrm>
          <a:solidFill>
            <a:schemeClr val="tx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kumimoji="1" lang="en-US" altLang="zh-TW" sz="4800" dirty="0"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kumimoji="1" lang="en-US" altLang="zh-TW" sz="48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PixelRNN</a:t>
            </a:r>
            <a:r>
              <a:rPr kumimoji="1" lang="en-US" altLang="zh-TW" sz="4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and </a:t>
            </a:r>
            <a:r>
              <a:rPr kumimoji="1" lang="en-US" altLang="zh-TW" sz="48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PixelCNN</a:t>
            </a:r>
            <a:endParaRPr kumimoji="1" lang="zh-TW" altLang="en-US" sz="48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008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altLang="zh-TW" dirty="0"/>
              <a:t>Auto-Regressive Generative </a:t>
            </a:r>
            <a:r>
              <a:rPr lang="de-DE" altLang="zh-TW" dirty="0" smtClean="0"/>
              <a:t>Models</a:t>
            </a:r>
            <a:r>
              <a:rPr lang="zh-TW" altLang="en-US" dirty="0" smtClean="0"/>
              <a:t> </a:t>
            </a:r>
            <a:r>
              <a:rPr lang="en-US" altLang="zh-TW" dirty="0" smtClean="0"/>
              <a:t>(1)</a:t>
            </a:r>
            <a:r>
              <a:rPr lang="de-DE" altLang="zh-TW" dirty="0"/>
              <a:t> 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165328"/>
            <a:ext cx="10515600" cy="5221404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Train </a:t>
            </a:r>
            <a:r>
              <a:rPr lang="en-US" altLang="zh-TW" dirty="0"/>
              <a:t>a network that models the conditional distribution of every individual pixel given previous </a:t>
            </a:r>
            <a:r>
              <a:rPr lang="en-US" altLang="zh-TW" dirty="0" smtClean="0"/>
              <a:t>pixels</a:t>
            </a:r>
          </a:p>
          <a:p>
            <a:endParaRPr kumimoji="1" lang="en-US" altLang="zh-TW" sz="2400" dirty="0"/>
          </a:p>
          <a:p>
            <a:endParaRPr kumimoji="1" lang="en-US" altLang="zh-TW" sz="2400" dirty="0" smtClean="0"/>
          </a:p>
          <a:p>
            <a:endParaRPr kumimoji="1" lang="en-US" altLang="zh-TW" sz="2400" dirty="0" smtClean="0"/>
          </a:p>
          <a:p>
            <a:endParaRPr kumimoji="1" lang="en-US" altLang="zh-TW" sz="24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7</a:t>
            </a:fld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3937862" y="3505172"/>
                <a:ext cx="3105067" cy="12685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2800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kumimoji="1" lang="is-IS" altLang="zh-TW" sz="2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1" lang="en-US" altLang="zh-TW" sz="2800" i="1">
                              <a:latin typeface="Cambria Math" charset="0"/>
                            </a:rPr>
                            <m:t>𝑖</m:t>
                          </m:r>
                          <m:r>
                            <a:rPr kumimoji="1" lang="en-US" altLang="zh-TW" sz="2800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kumimoji="1" lang="en-US" altLang="zh-TW" sz="2800" i="1">
                              <a:latin typeface="Cambria Math" charset="0"/>
                            </a:rPr>
                            <m:t>𝑛</m:t>
                          </m:r>
                          <m:r>
                            <a:rPr kumimoji="1" lang="en-US" altLang="zh-TW" sz="2800" i="1" baseline="30000">
                              <a:latin typeface="Cambria Math" charset="0"/>
                            </a:rPr>
                            <m:t>2</m:t>
                          </m:r>
                        </m:sup>
                        <m:e>
                          <m:r>
                            <a:rPr kumimoji="1" lang="en-US" altLang="zh-TW" sz="2800" i="1">
                              <a:latin typeface="Cambria Math" charset="0"/>
                            </a:rPr>
                            <m:t>𝑝</m:t>
                          </m:r>
                          <m:d>
                            <m:dPr>
                              <m:ctrlPr>
                                <a:rPr kumimoji="1" lang="en-US" altLang="zh-TW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TW" sz="2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8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1" lang="en-US" altLang="zh-TW" sz="28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kumimoji="1" lang="en-US" altLang="zh-TW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kumimoji="1" lang="en-US" altLang="zh-TW" sz="2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8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1" lang="en-US" altLang="zh-TW" sz="2800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kumimoji="1" lang="en-US" altLang="zh-TW" sz="2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sz="28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1" lang="en-US" altLang="zh-TW" sz="28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kumimoji="1" lang="en-US" altLang="zh-TW" sz="2800" i="1">
                                      <a:latin typeface="Cambria Math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7862" y="3505172"/>
                <a:ext cx="3105067" cy="1268552"/>
              </a:xfrm>
              <a:prstGeom prst="rect">
                <a:avLst/>
              </a:prstGeom>
              <a:blipFill rotWithShape="0">
                <a:blip r:embed="rId2"/>
                <a:stretch>
                  <a:fillRect r="-1277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直線箭頭接點 6"/>
          <p:cNvCxnSpPr/>
          <p:nvPr/>
        </p:nvCxnSpPr>
        <p:spPr>
          <a:xfrm flipV="1">
            <a:off x="3163157" y="3349048"/>
            <a:ext cx="374127" cy="55482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箭頭接點 7"/>
          <p:cNvCxnSpPr/>
          <p:nvPr/>
        </p:nvCxnSpPr>
        <p:spPr>
          <a:xfrm flipH="1" flipV="1">
            <a:off x="5600700" y="4392387"/>
            <a:ext cx="1442229" cy="1028699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1395719" y="4003385"/>
            <a:ext cx="19519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atin typeface="Helvetica" charset="0"/>
                <a:ea typeface="Helvetica" charset="0"/>
                <a:cs typeface="Helvetica" charset="0"/>
              </a:rPr>
              <a:t>Likelihood of image x</a:t>
            </a:r>
            <a:endParaRPr kumimoji="1" lang="zh-TW" alt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7233135" y="4773724"/>
            <a:ext cx="36340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atin typeface="Helvetica" charset="0"/>
                <a:ea typeface="Helvetica" charset="0"/>
                <a:cs typeface="Helvetica" charset="0"/>
              </a:rPr>
              <a:t>Probability of </a:t>
            </a:r>
            <a:r>
              <a:rPr kumimoji="1" lang="en-US" altLang="zh-TW" sz="2400" dirty="0" err="1">
                <a:latin typeface="Helvetica" charset="0"/>
                <a:ea typeface="Helvetica" charset="0"/>
                <a:cs typeface="Helvetica" charset="0"/>
              </a:rPr>
              <a:t>i’th</a:t>
            </a:r>
            <a:r>
              <a:rPr kumimoji="1" lang="en-US" altLang="zh-TW" sz="2400" dirty="0">
                <a:latin typeface="Helvetica" charset="0"/>
                <a:ea typeface="Helvetica" charset="0"/>
                <a:cs typeface="Helvetica" charset="0"/>
              </a:rPr>
              <a:t> pixel value given all previous pixels </a:t>
            </a:r>
            <a:endParaRPr kumimoji="1" lang="zh-TW" alt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3011426" y="2770283"/>
                <a:ext cx="694100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2800" i="1" smtClean="0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kumimoji="1" lang="en-US" altLang="zh-TW" sz="2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sz="2800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TW" sz="2800" i="1">
                          <a:latin typeface="Cambria Math" charset="0"/>
                        </a:rPr>
                        <m:t>=</m:t>
                      </m:r>
                      <m:r>
                        <a:rPr kumimoji="1" lang="en-US" altLang="zh-TW" sz="2800" i="1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kumimoji="1" lang="en-US" altLang="zh-TW" sz="28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TW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zh-TW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kumimoji="1" lang="en-US" altLang="zh-TW" sz="2800" i="1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kumimoji="1" lang="en-US" altLang="zh-TW" sz="28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TW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zh-TW" sz="28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kumimoji="1" lang="en-US" altLang="zh-TW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kumimoji="1" lang="en-US" altLang="zh-TW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zh-TW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kumimoji="1" lang="en-US" altLang="zh-TW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…</m:t>
                      </m:r>
                      <m:r>
                        <a:rPr kumimoji="1" lang="en-US" altLang="zh-TW" sz="2800" i="1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kumimoji="1" lang="en-US" altLang="zh-TW" sz="28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TW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𝑛</m:t>
                              </m:r>
                              <m:r>
                                <a:rPr kumimoji="1" lang="en-US" altLang="zh-TW" sz="2800" i="1" baseline="3000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kumimoji="1" lang="en-US" altLang="zh-TW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kumimoji="1" lang="en-US" altLang="zh-TW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kumimoji="1" lang="en-US" altLang="zh-TW" sz="2800" i="1">
                              <a:latin typeface="Cambria Math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kumimoji="1" lang="en-US" altLang="zh-TW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𝑛</m:t>
                              </m:r>
                              <m:r>
                                <a:rPr kumimoji="1" lang="en-US" altLang="zh-TW" sz="2800" i="1" baseline="30000">
                                  <a:latin typeface="Cambria Math" charset="0"/>
                                </a:rPr>
                                <m:t>2</m:t>
                              </m:r>
                              <m:r>
                                <a:rPr kumimoji="1" lang="en-US" altLang="zh-TW" sz="2800" i="1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1" lang="en-US" altLang="zh-TW" sz="2800" dirty="0"/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1426" y="2770283"/>
                <a:ext cx="6941003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948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altLang="zh-TW" dirty="0"/>
              <a:t>Auto-Regressive Generative </a:t>
            </a:r>
            <a:r>
              <a:rPr lang="de-DE" altLang="zh-TW" dirty="0" smtClean="0"/>
              <a:t>Models (2)</a:t>
            </a:r>
            <a:r>
              <a:rPr lang="de-DE" altLang="zh-TW" dirty="0"/>
              <a:t> 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65328"/>
                <a:ext cx="10515600" cy="5221404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TW" dirty="0" smtClean="0"/>
                  <a:t>Each </a:t>
                </a:r>
                <a:r>
                  <a:rPr lang="en-US" altLang="zh-TW" dirty="0"/>
                  <a:t>pixel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dirty="0" smtClean="0"/>
                  <a:t> </a:t>
                </a:r>
                <a:r>
                  <a:rPr lang="en-US" altLang="zh-TW" dirty="0"/>
                  <a:t>is jointly determined by all three color channels red, green and </a:t>
                </a:r>
                <a:r>
                  <a:rPr lang="en-US" altLang="zh-TW" dirty="0" smtClean="0"/>
                  <a:t>blue (</a:t>
                </a:r>
                <a:r>
                  <a:rPr lang="en-US" altLang="zh-TW" dirty="0"/>
                  <a:t>RGB)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altLang="zh-TW" dirty="0"/>
                  <a:t>The conditional probability of </a:t>
                </a:r>
                <a:r>
                  <a:rPr lang="en-US" altLang="zh-TW" dirty="0" err="1" smtClean="0"/>
                  <a:t>i’th</a:t>
                </a:r>
                <a:r>
                  <a:rPr lang="en-US" altLang="zh-TW" dirty="0" smtClean="0"/>
                  <a:t> </a:t>
                </a:r>
                <a:r>
                  <a:rPr lang="en-US" altLang="zh-TW" dirty="0"/>
                  <a:t>pixel </a:t>
                </a:r>
                <a:r>
                  <a:rPr lang="en-US" altLang="zh-TW" dirty="0" smtClean="0"/>
                  <a:t>become:</a:t>
                </a:r>
                <a:endParaRPr kumimoji="1" lang="en-US" altLang="zh-TW" dirty="0" smtClean="0"/>
              </a:p>
              <a:p>
                <a:pPr marL="0" indent="0">
                  <a:lnSpc>
                    <a:spcPct val="120000"/>
                  </a:lnSpc>
                  <a:buNone/>
                </a:pPr>
                <a:endParaRPr kumimoji="1" lang="en-US" altLang="zh-TW" dirty="0" smtClean="0"/>
              </a:p>
              <a:p>
                <a:pPr marL="0" indent="0">
                  <a:lnSpc>
                    <a:spcPct val="120000"/>
                  </a:lnSpc>
                  <a:buNone/>
                </a:pPr>
                <a:endParaRPr kumimoji="1" lang="en-US" altLang="zh-TW" dirty="0" smtClean="0"/>
              </a:p>
              <a:p>
                <a:pPr>
                  <a:lnSpc>
                    <a:spcPct val="120000"/>
                  </a:lnSpc>
                </a:pPr>
                <a:r>
                  <a:rPr kumimoji="1" lang="en-US" altLang="zh-TW" dirty="0" smtClean="0"/>
                  <a:t>Maximize likelihood of training data</a:t>
                </a: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65328"/>
                <a:ext cx="10515600" cy="5221404"/>
              </a:xfrm>
              <a:blipFill rotWithShape="0">
                <a:blip r:embed="rId2"/>
                <a:stretch>
                  <a:fillRect l="-1043" t="-4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t>8</a:t>
            </a:fld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2048950" y="3182153"/>
                <a:ext cx="9083512" cy="5786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2800" b="1" i="1" smtClean="0">
                          <a:solidFill>
                            <a:srgbClr val="C00000"/>
                          </a:solidFill>
                          <a:latin typeface="Cambria Math" charset="0"/>
                        </a:rPr>
                        <m:t>𝒑</m:t>
                      </m:r>
                      <m:d>
                        <m:dPr>
                          <m:ctrlPr>
                            <a:rPr kumimoji="1" lang="en-US" altLang="zh-TW" sz="2800" b="1" i="1" smtClean="0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kumimoji="1" lang="en-US" altLang="zh-TW" sz="2800" b="1" i="1" smtClean="0">
                          <a:solidFill>
                            <a:srgbClr val="C00000"/>
                          </a:solidFill>
                          <a:latin typeface="Cambria Math" charset="0"/>
                        </a:rPr>
                        <m:t>=</m:t>
                      </m:r>
                      <m:r>
                        <a:rPr kumimoji="1" lang="en-US" altLang="zh-TW" sz="2800" b="1" i="1" smtClean="0">
                          <a:solidFill>
                            <a:srgbClr val="C00000"/>
                          </a:solidFill>
                          <a:latin typeface="Cambria Math" charset="0"/>
                        </a:rPr>
                        <m:t>𝒑</m:t>
                      </m:r>
                      <m:d>
                        <m:dPr>
                          <m:ctrlPr>
                            <a:rPr kumimoji="1" lang="en-US" altLang="zh-TW" sz="28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𝒊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,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𝑹</m:t>
                              </m:r>
                            </m:sub>
                          </m:sSub>
                          <m:r>
                            <a:rPr kumimoji="1" lang="en-US" altLang="zh-TW" sz="2800" b="1" i="1">
                              <a:solidFill>
                                <a:srgbClr val="C0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kumimoji="1" lang="en-US" altLang="zh-TW" sz="2800" b="1" i="1">
                          <a:solidFill>
                            <a:srgbClr val="C00000"/>
                          </a:solidFill>
                          <a:latin typeface="Cambria Math" charset="0"/>
                        </a:rPr>
                        <m:t>𝒑</m:t>
                      </m:r>
                      <m:d>
                        <m:dPr>
                          <m:ctrlPr>
                            <a:rPr kumimoji="1" lang="en-US" altLang="zh-TW" sz="28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𝒊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,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𝑮</m:t>
                              </m:r>
                            </m:sub>
                          </m:sSub>
                          <m:r>
                            <a:rPr kumimoji="1" lang="en-US" altLang="zh-TW" sz="2800" b="1" i="1">
                              <a:solidFill>
                                <a:srgbClr val="C0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kumimoji="1" lang="en-US" altLang="zh-TW" sz="28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𝒊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,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𝑹</m:t>
                              </m:r>
                            </m:sub>
                          </m:sSub>
                        </m:e>
                      </m:d>
                      <m:r>
                        <a:rPr kumimoji="1" lang="en-US" altLang="zh-TW" sz="2800" b="1" i="1">
                          <a:solidFill>
                            <a:srgbClr val="C00000"/>
                          </a:solidFill>
                          <a:latin typeface="Cambria Math" charset="0"/>
                        </a:rPr>
                        <m:t>𝒑</m:t>
                      </m:r>
                      <m:d>
                        <m:dPr>
                          <m:ctrlPr>
                            <a:rPr kumimoji="1" lang="en-US" altLang="zh-TW" sz="28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𝒊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,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𝑩</m:t>
                              </m:r>
                            </m:sub>
                          </m:sSub>
                          <m:r>
                            <a:rPr kumimoji="1" lang="en-US" altLang="zh-TW" sz="2800" b="1" i="1">
                              <a:solidFill>
                                <a:srgbClr val="C0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kumimoji="1" lang="en-US" altLang="zh-TW" sz="2800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𝒊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,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𝑹</m:t>
                              </m:r>
                            </m:sub>
                          </m:sSub>
                          <m:r>
                            <a:rPr kumimoji="1" lang="en-US" altLang="zh-TW" sz="2800" b="1" i="1">
                              <a:solidFill>
                                <a:srgbClr val="C0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𝒊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,</m:t>
                              </m:r>
                              <m:r>
                                <a:rPr kumimoji="1" lang="en-US" altLang="zh-TW" sz="2800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𝑮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1" lang="en-US" altLang="zh-TW" sz="28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8950" y="3182153"/>
                <a:ext cx="9083512" cy="57868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990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altLang="zh-TW" sz="4400" dirty="0"/>
              <a:t>Auto-Regressive Generative Models </a:t>
            </a:r>
            <a:r>
              <a:rPr lang="de-DE" altLang="zh-TW" sz="4400" dirty="0" smtClean="0"/>
              <a:t>(3)</a:t>
            </a:r>
            <a:endParaRPr kumimoji="1" lang="zh-TW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55021"/>
                <a:ext cx="10515600" cy="501163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b="1" i="1" smtClean="0">
                          <a:solidFill>
                            <a:srgbClr val="C00000"/>
                          </a:solidFill>
                          <a:latin typeface="Cambria Math" charset="0"/>
                        </a:rPr>
                        <m:t>𝒑</m:t>
                      </m:r>
                      <m:d>
                        <m:dPr>
                          <m:ctrlPr>
                            <a:rPr kumimoji="1" lang="en-US" altLang="zh-TW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zh-TW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𝒙</m:t>
                          </m:r>
                        </m:e>
                      </m:d>
                      <m:r>
                        <a:rPr kumimoji="1" lang="en-US" altLang="zh-TW" b="1">
                          <a:solidFill>
                            <a:srgbClr val="C00000"/>
                          </a:solidFill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kumimoji="1" lang="is-IS" altLang="zh-TW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1" lang="en-US" altLang="zh-TW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𝒊</m:t>
                          </m:r>
                          <m:r>
                            <a:rPr kumimoji="1" lang="en-US" altLang="zh-TW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=</m:t>
                          </m:r>
                          <m:r>
                            <a:rPr kumimoji="1" lang="en-US" altLang="zh-TW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𝟏</m:t>
                          </m:r>
                        </m:sub>
                        <m:sup>
                          <m:r>
                            <a:rPr kumimoji="1" lang="en-US" altLang="zh-TW" b="1" i="1" smtClean="0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𝒏</m:t>
                          </m:r>
                          <m:r>
                            <a:rPr kumimoji="1" lang="en-US" altLang="zh-TW" b="1" i="1" baseline="30000" smtClean="0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𝟐</m:t>
                          </m:r>
                        </m:sup>
                        <m:e>
                          <m:r>
                            <a:rPr kumimoji="1" lang="en-US" altLang="zh-TW" b="1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𝒑</m:t>
                          </m:r>
                          <m:d>
                            <m:dPr>
                              <m:ctrlPr>
                                <a:rPr kumimoji="1" lang="en-US" altLang="zh-TW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𝒊</m:t>
                                  </m:r>
                                </m:sub>
                              </m:sSub>
                              <m:r>
                                <a:rPr kumimoji="1" lang="en-US" altLang="zh-TW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𝟏</m:t>
                                  </m:r>
                                </m:sub>
                              </m:sSub>
                              <m:r>
                                <a:rPr kumimoji="1" lang="en-US" altLang="zh-TW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kumimoji="1" lang="en-US" altLang="zh-TW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𝒊</m:t>
                                  </m:r>
                                  <m: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a:rPr kumimoji="1" lang="en-US" altLang="zh-TW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  <m:t>𝟏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kumimoji="1" lang="en-US" altLang="zh-TW" b="1" dirty="0" smtClean="0">
                  <a:solidFill>
                    <a:srgbClr val="C00000"/>
                  </a:solidFill>
                </a:endParaRPr>
              </a:p>
              <a:p>
                <a:pPr marL="0" indent="0">
                  <a:buNone/>
                </a:pPr>
                <a:endParaRPr lang="en-US" altLang="zh-TW" sz="1400" b="1" dirty="0" smtClean="0"/>
              </a:p>
              <a:p>
                <a:r>
                  <a:rPr kumimoji="1" lang="en-US" altLang="zh-TW" dirty="0" smtClean="0"/>
                  <a:t>Using a </a:t>
                </a:r>
                <a:r>
                  <a:rPr kumimoji="1" lang="en-US" altLang="zh-TW" b="1" dirty="0" smtClean="0">
                    <a:solidFill>
                      <a:srgbClr val="C00000"/>
                    </a:solidFill>
                  </a:rPr>
                  <a:t>neural network</a:t>
                </a:r>
                <a:r>
                  <a:rPr kumimoji="1" lang="en-US" altLang="zh-TW" b="1" dirty="0" smtClean="0"/>
                  <a:t> </a:t>
                </a:r>
                <a:r>
                  <a:rPr kumimoji="1" lang="en-US" altLang="zh-TW" dirty="0" smtClean="0"/>
                  <a:t>to express complex distribution over pixel values</a:t>
                </a:r>
              </a:p>
              <a:p>
                <a:r>
                  <a:rPr kumimoji="1" lang="en-US" altLang="zh-TW" dirty="0" smtClean="0"/>
                  <a:t>If </a:t>
                </a:r>
                <a14:m>
                  <m:oMath xmlns:m="http://schemas.openxmlformats.org/officeDocument/2006/math">
                    <m:r>
                      <a:rPr kumimoji="1" lang="en-US" altLang="zh-TW" i="1">
                        <a:latin typeface="Cambria Math" charset="0"/>
                      </a:rPr>
                      <m:t>𝑥</m:t>
                    </m:r>
                  </m:oMath>
                </a14:m>
                <a:r>
                  <a:rPr kumimoji="1" lang="en-US" altLang="zh-TW" dirty="0"/>
                  <a:t> is discrete, network outputs a probability for each possible value</a:t>
                </a:r>
              </a:p>
              <a:p>
                <a:r>
                  <a:rPr kumimoji="1" lang="en-US" altLang="zh-TW" dirty="0"/>
                  <a:t>If </a:t>
                </a:r>
                <a14:m>
                  <m:oMath xmlns:m="http://schemas.openxmlformats.org/officeDocument/2006/math">
                    <m:r>
                      <a:rPr kumimoji="1" lang="en-US" altLang="zh-TW" i="1">
                        <a:latin typeface="Cambria Math" charset="0"/>
                      </a:rPr>
                      <m:t>𝑥</m:t>
                    </m:r>
                  </m:oMath>
                </a14:m>
                <a:r>
                  <a:rPr kumimoji="1" lang="en-US" altLang="zh-TW" dirty="0"/>
                  <a:t> is continuous, network outputs parameters of a simple distribution (e.g. Gaussian mean and variance) or </a:t>
                </a:r>
                <a:r>
                  <a:rPr kumimoji="1" lang="en-US" altLang="zh-TW" b="1" dirty="0" smtClean="0">
                    <a:solidFill>
                      <a:srgbClr val="C00000"/>
                    </a:solidFill>
                  </a:rPr>
                  <a:t>discretize</a:t>
                </a:r>
              </a:p>
              <a:p>
                <a:endParaRPr kumimoji="1"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55021"/>
                <a:ext cx="10515600" cy="5011635"/>
              </a:xfrm>
              <a:blipFill rotWithShape="0">
                <a:blip r:embed="rId2"/>
                <a:stretch>
                  <a:fillRect l="-1043" t="-12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7C47-EAE9-984B-B7B8-FEFDD97A8E93}" type="slidenum">
              <a:rPr kumimoji="1" lang="zh-TW" altLang="en-US" smtClean="0"/>
              <a:pPr/>
              <a:t>9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163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30825</TotalTime>
  <Words>2118</Words>
  <Application>Microsoft Macintosh PowerPoint</Application>
  <PresentationFormat>寬螢幕</PresentationFormat>
  <Paragraphs>396</Paragraphs>
  <Slides>40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40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Helvetica</vt:lpstr>
      <vt:lpstr>Wingdings</vt:lpstr>
      <vt:lpstr>新細明體</vt:lpstr>
      <vt:lpstr>Office 佈景主題</vt:lpstr>
      <vt:lpstr>Generative Models</vt:lpstr>
      <vt:lpstr>Generative Models</vt:lpstr>
      <vt:lpstr>Application of Generative Models</vt:lpstr>
      <vt:lpstr>Taxonomy of Generative Models</vt:lpstr>
      <vt:lpstr>Outline</vt:lpstr>
      <vt:lpstr>  PixelRNN and PixelCNN</vt:lpstr>
      <vt:lpstr>Auto-Regressive Generative Models (1) </vt:lpstr>
      <vt:lpstr>Auto-Regressive Generative Models (2) </vt:lpstr>
      <vt:lpstr>Auto-Regressive Generative Models (3)</vt:lpstr>
      <vt:lpstr>PixelRNN</vt:lpstr>
      <vt:lpstr>PixelRNN (Cont.)</vt:lpstr>
      <vt:lpstr>PixelCNN</vt:lpstr>
      <vt:lpstr>PixelCNN (Cont.)</vt:lpstr>
      <vt:lpstr>Experiment Results</vt:lpstr>
      <vt:lpstr>Experiment Results</vt:lpstr>
      <vt:lpstr>Summary</vt:lpstr>
      <vt:lpstr> Variational Autoencoder (VAE)</vt:lpstr>
      <vt:lpstr>Autoencoder </vt:lpstr>
      <vt:lpstr>Autoencoder (Cont.)</vt:lpstr>
      <vt:lpstr>Variational Autoencoder (VAE)</vt:lpstr>
      <vt:lpstr>Loss Function of VAE</vt:lpstr>
      <vt:lpstr>Maximum Likelihood (1)</vt:lpstr>
      <vt:lpstr>Maximum Likelihood (2)</vt:lpstr>
      <vt:lpstr>Maximum Likelihood (3)</vt:lpstr>
      <vt:lpstr>Maximum Likelihood (4)</vt:lpstr>
      <vt:lpstr>Reparameterization Trick</vt:lpstr>
      <vt:lpstr>Experiment Results (1)</vt:lpstr>
      <vt:lpstr>Experiment Results (2)</vt:lpstr>
      <vt:lpstr> Generative Adversarial Network (GAN)</vt:lpstr>
      <vt:lpstr>GAN</vt:lpstr>
      <vt:lpstr>VAE/GAN</vt:lpstr>
      <vt:lpstr>VAE/GAN</vt:lpstr>
      <vt:lpstr>VAE/GAN</vt:lpstr>
      <vt:lpstr>VAE/GAN</vt:lpstr>
      <vt:lpstr>Experiment Results of VAE/GAN </vt:lpstr>
      <vt:lpstr> Summary</vt:lpstr>
      <vt:lpstr>Recap</vt:lpstr>
      <vt:lpstr>Comparison of different Methods</vt:lpstr>
      <vt:lpstr>References (1)</vt:lpstr>
      <vt:lpstr>References (2)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Model</dc:title>
  <dc:creator>Microsoft Office 使用者</dc:creator>
  <cp:lastModifiedBy>Microsoft Office 使用者</cp:lastModifiedBy>
  <cp:revision>194</cp:revision>
  <dcterms:created xsi:type="dcterms:W3CDTF">2018-03-10T11:33:30Z</dcterms:created>
  <dcterms:modified xsi:type="dcterms:W3CDTF">2018-04-27T02:03:05Z</dcterms:modified>
</cp:coreProperties>
</file>

<file path=docProps/thumbnail.jpeg>
</file>